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0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Google Shape;25;p4"/>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6" name="Google Shape;26;p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Google Shape;27;p4"/>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 name="Google Shape;31;p5"/>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7" name="Google Shape;47;p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685800" y="533400"/>
            <a:ext cx="7772400" cy="14700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Wave Reflection, Refraction and Diffraction</a:t>
            </a:r>
            <a:endParaRPr sz="4400" b="0" i="0" u="none" strike="noStrike" cap="none">
              <a:solidFill>
                <a:schemeClr val="dk1"/>
              </a:solidFill>
              <a:latin typeface="Calibri"/>
              <a:ea typeface="Calibri"/>
              <a:cs typeface="Calibri"/>
              <a:sym typeface="Calibri"/>
            </a:endParaRPr>
          </a:p>
        </p:txBody>
      </p:sp>
      <p:sp>
        <p:nvSpPr>
          <p:cNvPr id="85" name="Google Shape;85;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SzPts val="3200"/>
              <a:buFont typeface="Arial"/>
              <a:buNone/>
            </a:pPr>
            <a:endParaRPr sz="3200" b="0" i="0" u="none" strike="noStrike" cap="none">
              <a:solidFill>
                <a:srgbClr val="888888"/>
              </a:solidFill>
              <a:latin typeface="Calibri"/>
              <a:ea typeface="Calibri"/>
              <a:cs typeface="Calibri"/>
              <a:sym typeface="Calibri"/>
            </a:endParaRPr>
          </a:p>
        </p:txBody>
      </p:sp>
      <p:pic>
        <p:nvPicPr>
          <p:cNvPr id="86" name="Google Shape;86;p13" descr="http://1.bp.blogspot.com/-HEGQbI4JoRU/UQ8d4dAPK_I/AAAAAAAABEw/uC-VBEQ8Y7U/s1600/tree-sea-moon-reflection-island-stars-night.jpg"/>
          <p:cNvPicPr preferRelativeResize="0"/>
          <p:nvPr/>
        </p:nvPicPr>
        <p:blipFill rotWithShape="1">
          <a:blip r:embed="rId3">
            <a:alphaModFix/>
          </a:blip>
          <a:srcRect/>
          <a:stretch/>
        </p:blipFill>
        <p:spPr>
          <a:xfrm>
            <a:off x="762000" y="1828800"/>
            <a:ext cx="7153275" cy="446722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2"/>
          <p:cNvSpPr txBox="1">
            <a:spLocks noGrp="1"/>
          </p:cNvSpPr>
          <p:nvPr>
            <p:ph type="title"/>
          </p:nvPr>
        </p:nvSpPr>
        <p:spPr>
          <a:xfrm>
            <a:off x="533400" y="2590800"/>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alibri"/>
              <a:buNone/>
            </a:pPr>
            <a:r>
              <a:rPr lang="en-US" sz="3959" b="0" i="0" u="none" strike="noStrike" cap="none">
                <a:solidFill>
                  <a:schemeClr val="dk1"/>
                </a:solidFill>
                <a:latin typeface="Calibri"/>
                <a:ea typeface="Calibri"/>
                <a:cs typeface="Calibri"/>
                <a:sym typeface="Calibri"/>
              </a:rPr>
              <a:t>Light travels from air with an index of refraction of 1.0 into an optical fiber with an index of refraction of 1.44.  (a)  In which direction does the light bend?  (b)  If the angle of incidence on the end of the fiber is 22</a:t>
            </a:r>
            <a:r>
              <a:rPr lang="en-US" sz="3959" b="0" i="0" u="none" strike="noStrike" cap="none" baseline="30000">
                <a:solidFill>
                  <a:schemeClr val="dk1"/>
                </a:solidFill>
                <a:latin typeface="Calibri"/>
                <a:ea typeface="Calibri"/>
                <a:cs typeface="Calibri"/>
                <a:sym typeface="Calibri"/>
              </a:rPr>
              <a:t>o</a:t>
            </a:r>
            <a:r>
              <a:rPr lang="en-US" sz="3959" b="0" i="0" u="none" strike="noStrike" cap="none">
                <a:solidFill>
                  <a:schemeClr val="dk1"/>
                </a:solidFill>
                <a:latin typeface="Calibri"/>
                <a:ea typeface="Calibri"/>
                <a:cs typeface="Calibri"/>
                <a:sym typeface="Calibri"/>
              </a:rPr>
              <a:t>, what is the angle of refraction inside the fiber?  (c)  Sketch the path of light as it changes media.</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Diffraction</a:t>
            </a:r>
            <a:endParaRPr sz="4400" b="0" i="0" u="none" strike="noStrike" cap="none">
              <a:solidFill>
                <a:schemeClr val="dk1"/>
              </a:solidFill>
              <a:latin typeface="Calibri"/>
              <a:ea typeface="Calibri"/>
              <a:cs typeface="Calibri"/>
              <a:sym typeface="Calibri"/>
            </a:endParaRPr>
          </a:p>
        </p:txBody>
      </p:sp>
      <p:sp>
        <p:nvSpPr>
          <p:cNvPr id="150" name="Google Shape;150;p23"/>
          <p:cNvSpPr txBox="1">
            <a:spLocks noGrp="1"/>
          </p:cNvSpPr>
          <p:nvPr>
            <p:ph type="body" idx="1"/>
          </p:nvPr>
        </p:nvSpPr>
        <p:spPr>
          <a:xfrm>
            <a:off x="457200" y="1600200"/>
            <a:ext cx="8229600" cy="44958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Diffraction occurs when a wave bends around an obstacle.</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Waves with longer wavelengths diffract better than waves with shorter wavelengths.</a:t>
            </a:r>
            <a:endParaRPr/>
          </a:p>
          <a:p>
            <a:pPr marL="742950" marR="0" lvl="1" indent="-28575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This is why bass speakers can be places anywhere within a room without affecting its performance.</a:t>
            </a:r>
            <a:endParaRPr/>
          </a:p>
          <a:p>
            <a:pPr marL="342900" marR="0" lvl="0" indent="-13970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4" descr="data:image/jpeg;base64,/9j/4AAQSkZJRgABAQAAAQABAAD/2wCEAAkGBxQTEhMUExIVFBQVGBwbGBgYFxgYHBsfHxwYGR0bGhgaHCghGRolGx8dLTEhJSotMC4uHiE/ODQsOygtLysBCgoKDg0OGxAQGywlICYyLDI0LSwsLCwsNCw3NCwsLCwsLCwsLCwsLCwsLzQsLCw0LCwsLDIsMCwsLCwsLSwsLP/AABEIAMsA+AMBEQACEQEDEQH/xAAbAAEAAgMBAQAAAAAAAAAAAAAABAUBAgMGB//EAE8QAAIBAwIDBAUGCgcGBAcAAAECAwAEERIhBRMxBkFRYSIycXSBMzVCYpGzFCM0UnJzgqGytAckQ1OSosEVg5PDxOFEpLHRJVRjZHWj8P/EABkBAQADAQEAAAAAAAAAAAAAAAABAgQDBf/EAD8RAAIBAgMDCQUGBgICAwAAAAABAgMRBCExEkGBIjJRYXFykaGxEzRCssEFM1JiosIUI4KS0fA1gyRzQ+Lx/9oADAMBAAIRAxEAPwD7jQCgFAKAgcL4zBcZ5Mgkwqttn1X1aWGRup0nBHgahNPQlprUn1JAoBQCgFAKAUAoBQCgFAKAUAoBQCgFAKAUAoBQCgOdxOqKWdlRR1ZiABk4G586tCEpvZirvqBB47xFrdBNpDRIczddSp3yKB62nqR+bnG4we+FoRry9ne0nzehvofRfRPp1yzVZO2ZXX7fgjG6jObaQg3CDcLn/wARH4AbFwNiMsNwdeikv4lewnz1zX0/kf7XqnydGrQ8s9x6MGvOLigFAKAUB4j+jb1U9wsv+orLhfi7TRX3dh7etRnFAKAUAoBQCgFAKAUAoBQCgFAKA4S3kasEaRFdsYUsATk4GATk5NAd6AUAoBQCgI8d0r8xY3Uuh0t9LS2AQGUEHoQcbbV0dOUNlzTs8+1dRFyBwy+54kguI1WZBpmj9ZWVgQHTPrROM9emCDuK71qXsXGrSb2Xo9Gmtz6JL/DWpCd8mcez7mJ5LOQk8oBoWO5aEkhQSerRkaSepGgndq6YtKpGOJj8WUuqW/hLVcUtBHLI07PoENxYuAViwYwdwYJdWhd+oQq6Y/NVfGpxbc1DFR1lr31a743Uu1siP4Tp2VkKrJauSWtX0Anq0ZAaJie/0DpJ72RqrjoqUo146TV+yWkl459jRMegvKwlhQCgFAeI/o29VPcLL/qKy4X4u00V93Ye3rUZxQCgFAKAUAoDmlwpZkDAuoBZQRkBs6SR3ZwceyrOElFSaye/1Brb3SOXCMGKNofH0WwGwfA4IPxFTOnKFnJaq67Bc04fepMgkjOVJYbgg5VijAg9CGBHwqatKVKWxLXLzV15EJ3JNcyRQCgFAKA8P2pUfhZOBnVw7+cestT76J3h93I9xWo4CgFARry+ji0cxtPMcIpIONRzgFsYXJ2GcZJA6kCulOlOpfZV7K/D6239WeiIbsQe0F7JbgTjDQR556Y9IJtmVCN8oMkr3rnG4APfCUoVm6Tyk+a91/wvvaJ7n1XtEnbMjdok5Wm+i3MS/jguDzYNyw82TJdT12I6Oa64R+0vhanxaX3T3cHzX47kRLLlI17SkR8i+Q/InEh7mgkKiTPkuFk/3eO81ODvPbwsvi076vbxzjx6hL8R07Ujlm3uh1glVX7sxSkRyZPgCVf/AHYquB5anQfxJ270c145x4kyyzM8Y/F3dnMM4cvbv4YdeYhPseMAfrD40w/Lw9Wm91pLg7Pyd32B5NMXX4riEL9FuYnibzeP8bH/AJDPSH8zBzjvg1Lg+TLz2Q8pEyS/YXccGBpaGSQnfOVeJQPDGHP2CuKop4d1d6kl4qT+hN87CG+Y3csGBoSGGQHfOXe4Ug74xiNcbd5+ESoxWHjV3uUl4KL+ovnYcKv2kkulYACGYRrjO45MEuTv11OemNsVNejGnCnJfFG7/ukvRBO9yHa8adrKa4KrrjNzgb4PJklRc753CDPxrrPCxjiYUbuz2O3lKLfrkRtZXKP+j5wgXUHQfgtnGOYjx5cfhGVXWBqYDGw8a86nQlCdSKTsm/BbzvVmpKPYevnvlSWKM51S6tJxtlQGIJ7iRkj2GtEKMpQlNaRtfj/vmcbmqcQUzvBgh1jSTJxhgzOvo75yCu/tXxqXRkqSq7m2uKs/O+XYxfOxpwziBkedGXQ0MmjGc5Uqro4271b4EEd1WrUVTjCSd1JX43aa4NeFgnciWt/NNaysgVbhOdGNiV5iM6A4PVSQD16Gus6NKliIqWcHsvrs0n4rQhNtEfiXGGawivYSVULHOy7HMezSIfAiMt8VFdKOFjHFyw1TN5xT/NpF+NuDIcuTdHftNIyC2nVyFjnTWAThkkzAdQBwQpdXyemiqYKMZ7dJrNxduprlZdtrcSZbma8WHLvLOUZ/GGS3fwwyGZSfMNFgfpmpw/Lw1Wm91pLg9l+Ur8A9UxcZTiMJ+jPbyIx+tGyPGM/ovL++ohaeDkt8ZJ8Gmn5qI+Izw30L68j7pEhmx5kPCx+yJP3eNK3KwtKfQ5R9JL5mFzmY7MYV72Ibcu6c4zn5RI5yd9xlpG+OcUxt5RpT6YLybj6JCO9F7WEsQuNX/It559OrkxPJpzjVoUtjODjOOuDXbDUfbVoUr22mlftdiG7K5rxbiPJjR9OrVLDHjOMc2VIs5wemrOO/HdU0KHtZuN7WUn4JvztYN2HE+I8prddOrnS8vOcafxckmroc+pjG3XypRoe0jN3tsq/bmlbzDdjM/ENNzDBpzzY5X1Z6ctoVxjG+eZ1ztjvzsjR2qMqt9HFW7dr0t5i+djynad/66R/+OP8A52Qf6VmrULKnWvq5K3You/Ha8jvTlyJLsPc1Y4igIMd2s6SrDIUdS0ZOn0o3xsSjjzDDIwQQdwa7um6MoupG6dnrk12rwe9PLUi99CHw65/CEmtrqNObGAsydUdWB0yIDvy3AOx3BVhk6cntWh7CUa1CT2XmnvTWqfWvNNPK9iE75M17MzvoktpiXltm0Fm/tIyMxSHxLJs311epxsI7Ua1PKM87Lc/iXB5rqaEehmvZReWk1qdxayctMjrEVWSMb9dKNoz36KnHPblGuvjV33rtS8WtriI9Bw7PWoe0ns33ETy25BwcRnJjH/AdKvi6jjiIYiPxKMuPxfqTIisrG3DkN5wsRvtJJA0UmMejIFMT4O4yJAfspWawuO246KSku7qvFBcqJG4vfc3hUd0wwUWC4I7wY3jlYb9fVI8/jXTD0fZ490FvcoeKcV6kN3jcsO1YwttL3xXUJ/4jfg5/dKf/AO2OfA5ucPxQl5Lb/aWluYn+cofdZvvbekfcpd+PpMfEZtfnG591tvvbyon7lDvz9KYXOfD6js98txH3ofytrU4v7uh3P3zEdWVVj803ftv/AL+5rVV/5Cn/ANXywKrmviTO0sebBHHWJreUf7uSJzjzKgj41xwT/wDLcfxbcfFNepMuaSe0a4eycdUuR8Q8csZH+bP7Irlg3yasemPo0/pbiTLcZuRjiFuega2nB8yslsVHtwX/AH+FIZ4Oa6JR9J3+g+I1tRjiNwB9O2gY+0SXCg/Z/wCg8KmeeDhfdKXpEfEY4Aum54gvTM6OB5NBCCfi6t9lTintUaMvyteEpfRoR1Zx7PWgeylt2A0q9xDjG2gSSKg0nbHL07dMGr4uo44mNZatQlxsm/O5EVybEO9maTgZf+0/Ag+xIw6xB9t8gqw+0V2pxjT+1dnd7S3Bu3miHnDgWPapxyYJO5bm2Pn6U0abf4vsJrNgU/aTh0xn5Rb+haWngdOPjE1g/wCbcEH2PBOuPMaip+FVwjvTrR6Y+kov0uJaoxI2OIxj8+1kPs0Sxfbnmfu86JXwcn0TXmpf48x8Q4W+L29Tv0wSZ8mV0x7cxn7RU11fC0pd5eDT/cFzmXdYSxTdtPm++92m+7etv2b75R78fVFZ81nPtX8hF71afzMFTgPvZdyp8khLTwHaX5Xh/vf/ACLimD5lbufugJaozffONp7vdfx2dKXudTvQ9KgfOXH6HnO1U6rxDSzqGb/Z2kEgFsXsmdIPXHlWfEL/AMaj36ny0ztTeU+xfU9hdX55MkluFnaMsNAbGShw6A4OH2IAPfjOOtTCivaRhVeynbO256Ps+hybyyKri16FSHiELMYtKGVcnDwMM69J2DJq152OAw7xWuhS2pSwlRLau7dU1uv0StbtsyrfxI68cXkTwXS7BnWCfwZJDpjY/WSUrg+Dv4iq4Z+1pToPcnKPU1nJcYrxSDydzbi6cu7tJx9MtbyeaspdCR34kQAeGtvE1GHe3h6lJ7rSXasn4p+SJeqZmddHEYmH9vbuj+2J1ZD7MSSZ9o8KiL28HJP4ZJr+pNP5UPiEaaeJOR/bWy6vbFIwU/ESn7BRvawST+GTtxSv8o+Izw70b68UfSjt5T7W50X26Yl39nhUVs8LSk9zmuC2X6yYXOZt2XGEnUdFuZ8ftSs5/wAzGmOzlB/lh5JL0QiVVpa8zhV1ANsC8hHeBiSdBgfmjAwPACtVSpsY+nV/9cvKL8WVSvFrtJnH5lfhrSn1RGkpzuQEKS52z6QAyPMVxwsXHGqC1u4+N4+BMubc7T/OUPus33tvVI+5S78fSZPxGbX5xufdbb728qJ+5Q78/SmFznw+o7PfLcR96H8ra1OL+7odz98xHVlVY/NN37b/AO/ua1Vf+Qp/9XywKrmviT+0p/8AhVye8WjkeRERII8wa4YL3+n316ky5rOvaokxQAes11bY+E0bt/kVqpgbbc29NifytLzaJlp4G3ET/XbMd+ic48sRDPsyR9oqKPutV9cfqHzkC2eIgDPo2pLeHpSLp9vqP7MedLWwd3vn6J39UPiHCmzd3xH0TEh/SEesj/C6/bSurYeknv2nwvb1TC1Zns0drn3mX/1FRjNafdiI7ynjOeBSEbg2cuP+G9bXl9qrvx9UV+DgT+0/5HF+us/5m3rPgveZd2p8kiZc3wJPaPrae8p/DJXLB6VO6/VEy3Glz85W/utx97Z1aHuU+/D0qD4l/vQa8P8AnK993tf4rupq+5Uu9U9IBc58PqX1YCxTdtPm++92m+7etv2b75R78fVFZ81nPtX8hF71afzMFTgPvZdyp8khLTwHaX5Xh/vf/IuKYPmVu5+6AlqjN9842nu91/HZ0pe51O9D0qB85cfoQ5+Jxw8SlEmocyC0RSEZhqaa6RQSoOnLMoyf9KrUklg6af45+lMlRbbfZ9Sb2afL3pHqfhTBMYxtHCr/AP7hID5g1bGK0aSeuwr+Mmv02IjvIPDCv+yn5nyXKn6Z+SzJpzjfVy8Zx35rvW2v49bHOvH+7K/Da0IXNNuMk/7Mj5nymm38PldcWjpt8rjy+FRh0v457GnL/ttK/wCniHzSZ2rzotwvrG6t8eQEil9/1Yf25x31xwFtqbemxP0dvOxMhxcZu7EDYhpWPdlBEVI8/TZDjyz3Cow+WHrX/KuN7+if+sPVC534jb/Utp8/tSW2Mf4D+6kMsHPrlDyU/wDI+IREf7Rl6Z/BYs/8WbGf34+NJX/go9+XpEfEadmfluI+9/8ATWtWxv3dDufvmI6sj8C/Iro9xmvSPMGecgjyrpiveafdpfLEiPNfE5ca+ZJfcT9zV8N/ykf/AGfuIfM4E+f5yh91m+9t6zx9yl34+ky3xGbX5xufdbb728qJ+5Q78/SmFznw+o7PfLcR96H8ra1OL+7odz98xHVlVYfNV37b/wC/ua1Vff6f/V8sCq5r4mOJ8YinsTHES7MLZCCjrgTSLGrjUo1L6x22OnrXDBtfxjd+btvwTdvKxaaajmi14+dU9jGD1nMjD6scUh8NhzDHv8O/emE5NKtN/htxbX0TEtUHbVxJAP7G1fV/vpY9P3Lf9tsktnBO/wAU1+lO/wAyHxCwOriF0w9WOGCPP1szSMDv1CvGf2qVeTg6a3uUnw5KXmn4Bc5mvZrd76XI0yXLAeyKOKA/5o2/7VOMyjRp71FebcvRoR3sicGvRFwt7k7Blnudx3SNJONvYw2/fXbEUnUxyorc4w8Eo/QhO0bmvGLPl8IFvuCYIrYZ9IgvogHTqct7PZU4er7T7R9t+aU/C8voQ1aFif2rXKW6Y9e6gwOgOhxKc+QCE/AVnwLtKcuiEvNbP1LS3GePbz8PX/7hmI7sLBP18cOU2/8AamFypVpflS8ZR+lxLVAYPET3mO1H7PMlPT9Llf5R5VGawfbP0X02vMfEOEAG8vm6kGGPPksYcL8DIT+1U4i6w9GPefi7X8rcAtWXdYSxTdtPm++92m+7etv2b75R78fVFZ81nPtX8hF71afzMFTgPvZdyp8khLTwHaX5Xh/vf/IuKYPmVu5+6AlqjN9842nu91/HZ0pe51O9D0qB85cfoUHaf8vb2cN/npaz4j3aj36ny0ztT0n2L6nsuJWzSRSRq5jLqVDgZK52yPPw86ijUUKkZyV0np0nJq6KnjXDi0UNlDHphbCyMMaUhTTmMeLOMIB4Fj3b68NXUZyxNR3ks0t7k759ked22W8q1lZDjR59xBbLgqjLPPv0VCTEv6TTBSB4Rt5ZYZexozrvVpxj2vnPsUcu2SDzdhxBudfW8I3W3Bnl8AxDRQqfM5kby5Y8RUUl7LCzqPWfJXZlKT4WS49oecrGwPN4ifzbWDHf68zZwfNUiHwkp93g+ucvKK+rl+knWQsyZOIXDfRhhiiHT13LyuPHOjk9fHbvpUtDBwjvlKT4K0V57QXOM8IOu8vpBnC8mDyOhWlOPHebGfLyyYxHJw1KHTtS8Wo/tC1Znso2YZZDsJLidht9ESuqn4qoPxpjlapGHRGC47Kb83YR0KVnxwGZ98yWk0nxlV5NvAZfbvAralf7WjHonFf2tL6Ff/jLftSgFkUIBDGKLTtg65I4wuOmkk4PdiseBbeKUlu2n4Ju/bkWlzS2ayQyrNg8xUZAcnGlirEY6dVXesiqyVN09zafFXX1JtncJZoJWlA9N0VCcn1ULsox7Xb7aOrJ01T3Jt8XZP0QtncW1mkbSsowZX1vuTltCR58vRRfspOrKain8Ksuy7fq2LHKPhUSwvAFPLfmahk781md9+oyWb2Vd4io6iqt5q3kkl6CytY8t/Ry2QpPfY2X/UVgoSc5Tk9WzRXy2ew9ritBwMBBknAyQATjcgZwCfLJ+01N3awOVvaIhkZVwZG1ud920qmd/qqo+FWnUlNJSeisuy7fqyLEVuEILZ7eMmJWV11A5YF9RZstnLamJye+uyxMnWVaebTXZlay7LKwtlY58V4TzIY4EwkQaMOvjGhB0DyOAp8iamhidiq6ss5Z27z38L37SGrqxtxnh7TNbAFeXHMJJAeraFYoBt3S6D3erTD1o0oze9xsuNr/AKbriGr2NeIWbyXVq2PxUPMkLZHrlREgxnPqPIc9Nh5VNKrGFCor8qWyuF7vzSDWaOb2rPxBZCpEcFuyqSNmaV1JwfqrEM/pirKpGOEcE85SXBRTt4uXkLco14Opa6vZSpADRwrkEZVE1kjPUa5WG23ommIajQpQT3OT7W7ekV4hatmvZNw63Mw6TXMpBz1EZFuD5bRfZipx6cHCm/hjHz5X7hHey9rCWInF7ETwTQklRLG8ZI6gMpXI8967Yes6NWNRfC0/B3IaurGvE+HiZFQsQFkikyPGORJQPYSuPjSjWdKTklqpLxTX1DVxxDh4laBixHJl5gx3nRJHg+WHJ+FKVZ01NJc5W80/oGrmZuHhp4p8nMcciAdxEhiJJ9nLH2mkazjSlStq0/Da/wAi2dzyXadP66T58OH/AJ2Q/wCtZ61dtU6NtHJ37VFeWz5nemuRJ9h7mrHEUBCFmIklMCLzHLP6bMAznvd8M2Og78AAAYAFd/a+0lFVW7KyySyXUsl19bzeZFraFcgSxid3YzTzvlsDDTSlQqpGn0QFUADoqrljszVoe1i6ijFbMIrhGN7tt783d9LdktERzUbcOjFnbSTXLAOdU1w4yRqxkgd7KigKo64UVFZvFV406KyyjFdX+W831thclXZjggMFtLPc+g8heebOPQBGQpI2OiJUXP1aYlqtWjSo5pWjHr6/6pNviFkrsiWMzWvDXndcTOJJih68yVmdY/aGZU+FdqsI4jGqlF8lWjf8sVZvwTkQso3M8StvwXhYt0Pp8qO2Q/Xk0wq3+Js0o1P4jHOtLS7m+xXk14KwatGx37TRAW8NuoAEksEQH1Q6s4APX8Uj+PTfbNc8FJutKs9ylLjZpfqaEtLG/af0ms4f725Qn2RBrjx6ao1+2owXJjVqdEX+q0fRsmW5F7WAsKAUAoDxH9G3qp7hZf8AUVlwvxdpor7uw9vWozigFAKAUAoBQCgFAaxxhQAoAA6ADA+ypbbd2DaoAoBQCgFAeP7R2crXYKxOysbL0gPRHLumkkyc7aU3/wDSuE4N1IyWiOsZJQaPYV3OQoBQGrICQSASOh8O7bw2qbtZArr/AIWZpo2kfMMWGWIDGqQEkO7Z9ILtpXAGrc5wunRSxHsqclBcp5X/AC9CW6+99GStnerV2Qb3N5LyVB/BonzO3dI6nIhXxUNguenohd8uB3pWwtP2j58lyV0J/E+trmrr2suTeHynbcZum/CrpI13gtWDytjZph8nGD0Oj128Dy/OkF/D0HN86asuqO98eaulbXUHmxO34RfIg3jsxzHPdznUrGvtWMuxHdrjNIr2OFcnzqmS7qzb4uyXZIay7Da6/HcQhTYraxtK3k8mYov8gm6+IqIfysHKW+bUV2LOXnskvOQRubxFseraw48uZMQxB+sscan2S+e5r2eDXTOXlHLwbb4xGsuwvqwFhQCgFAeJ/o3RgPSilj02lpGeZFLF6Sc/Uo5ijVjIzjPUVnw8HHav0natJO1j21aDiKAUAoBQCgFAKAUAoBQCgFAKAUAoBQCgFAKAUBxvIDIjIHePUMakIDDzUkHB88VenPYkpWTtuenEhlZdj8FhSG0gLOxKxjDaFJyxkmk3wuckknUx6ZJrVT/8io6ledktdL20tFdO5blvskQ8lZG9vFHY2zM7khAXlkO7SMd2YgdWY9FHkB3CqzlPF10orXJLcluXYt74sZRRF4Y/4NbTXVzlXkLTSjqUGAEjGOpWMKuB1bPjXWsvb1oUKOaVorr6ZcXd9S7CFkrsldmbN44S0oxNOxllHgzYwme8IgVM9+muWNqxnU2Yc2K2V2Lfxd3xJissx/tZhjMexIG2SdvRfbychfPO2ayFjez4uHbTp3wTlSGGAzLse/1f3jbrgDm3H0GnYb7esuNzjJPTT1yevlQFhDdBtGzekoYei2NxndsYB+NAQRxoEZCEjGTgg42kOPM4RvLJGMg5AG0PFw7lVGwYqe/opfb4Y/fQEV+Otn0UUqBqY6s7agu2NievhjH2ASxxYcwx4AYFQcsAPS1bZ/Oyp276A423HA6oQoJcLgBgfWbT170B+l+7uoDe54xjSETJZUYajjZ207+zy8vaAFtxjVgFQG2BywAz3gZ3znoO8fZQE+zn1xo+3pKG2ORuAdj3jzoDtQCgFAQuJwyMv4tsMA2NyATpIAOO7z7jg91AceXcFj6eF1bepnGpPI7adWO/fegMRJc7ZZcbZzjPcGIwMd5I9i56mgNS9wZHAzgMuMhdONT6gMgEjRpyc51dNqA72Bm5alwNRxnVgHoM50jGdWfhjvzQHOSOfV6LYXO/qnYvnbIyDp2xuN+7FAacOa4ZwXJCd4KqCfRGfAgaumxyAc91Acls7hjlpGUalOzKPzQ42Hq41YHXcZ3oDsiXAK5YlcLqxy85wMkbYxqzkEdBt1xQGkMVyNILHHogk6CegDnp1z0wMdc74oDpPDO3LGvSNK6yoXOfpekfV8sA9/TagNLaG4XAZywGjOyZ9X0jqPX0+uw26UBYWKsI0DklwoDE4yT3n0dqA43nDElkidyzCLJVCRo1bYkK43dfo5OBknGcEd6deVOEoxy2tXvt0dj39OmmRDVyveB7qcF1ZLa3clVYYM0inAcqf7JDkrn1mw3RVLd1OOHpWi7zktV8MXu7z39Cy1bSjVl7WEsKAUBzWBQMBRjOcY785z7c0B0oBQCgFAKAUAoBQCgFAKAUAoBQCgFAKAUAoBQCgFAKAUAoBQCgFAKAUAoBQCgFAKAUAoBQCgFAKAUAoBQCgFAKAUAoCp4nxVreRTKo/BmAXmAEmNycfjB/dtkYceqeuxyNdHDqvBqD5a3dK6utdG/dnkVbtqW1ZCwoBQCgFAKAUAoBQCgFAKAUAoBQCgFAKAUBgnHWgONteRyZ5ciPjrpYNjPTODtQHegFAKAUAoBQCgFAUlveSQTiGdtaTFuRKQAdW7GGTAA1aclWHrKpB3XLbZUoVaTq0lZxttR6tNpb7Xya3Nq2Tsq3s7MuZIwwKsAykYIIyCDsQQeorGm4u61LFFwNjbymzckoF12zHcmMYVoyfpNGSu53KsnUhjW/EpV6f8TFZ3tLvap9kvVPRWKLJ2L+vPLigFAKAUAoBQCgFAKAUAoBQCgFAKAUAoCLxX5Cb9W/8JoDzfZBALmfAA/qtp0H17usmE0ZpxOqPXVrMwoBQCgFAc4LhXBKMrgEqSpBAKkhht3gggjuNWlCUHaSt2+QIXGeErOq7mOWM6opVxqjbpkZ6gjYqdmGQa7YfESot5Xi8nF6Nf7o9U80Q1c14DxMzKyyAJcRHRMgJIDYyGUnrGwwVPgcHcEC2KoKlJSg7wlnF9XQ+taPx0aIi7nbjHDluIXiYldQ2ZdmRhuroe51YAg+IFc8PXlRqKpHduejW9PqayZLV1Y4dneINLFiUATxMY5gOnMUDJX6jAhl+qwrpjKMadTkc2Wcex9PWtH1pkRd1mce1duxh5sYzNbMJox+dpB1Jn68Zdf2vKr4CcVV9nN8mfJfHR8HZ8BJZXLW1uFkRJEOpHUMpHeCMg/ZWWcJQk4S1WTLJ3OtUAoBQCgFAKAUAoBQCgFAKAUAoBQCgFAReK/ITfq3/hNAed7JflM/utr/AB3dZMJozTidUesrWZhQCgOF9eJDG0kh0ogyzYJwPE4GwHeegGSdhXSlSlVmoQV2/wDf96SG7HZWBAIOQdwR31Rpp2ZJQ8Zga3c3cIyOtzGP7RAMcxR/fIN9t3UaeunTvw81XisPUfdfQ+h/ll+l59N6PLNF5DKHVWUhlYAgjoQdwR5YrBKLi3F6ouUfHhyJobtdlyIZ/AxsSEY+ccpBz3K8nw3YX+bTlh3rzo95ar+qK8Uiksncv6wFyhf8TxBSNkvIyD+tiwV/aaIvnyiWt6/m4N9NN/plr4St/cymku0vqwFyi7InQk1uf/DTPGB4IcSxAeQidB8K34/lSjW/HFPjzZeMk3xKw6C9rAWFAKAUAoBQCgFAKAUAoCBccR03MMGnPNjlfVnpyzCMYxvnmdc7Y787d4UNqjKrfmuKt27XpbzIvnYn1wJIPBuIc+LmadPpyLjOfUkePOcDrpz8a74ij7Gexe+Sfik/qQndGeI3/KaAadXOlEfXGMo756b+r086UaPtFN35qv5pfUN2JtcCSDw3iPNe4XTp5EvLznOr8VFLnpt6+Mb9POu9aj7OMJX5yv2ZyX0ITvcidseI/g9jczadeiNvRzpznbrg46+FThaHt6qp3tcSdlcrOyf5VP7ra/x3deZhNGasTqj1lazMKAq+L8Re3ZZGCm26StvqjJO0h3wYvzuhXruM41YehGsnBc/d0Pq73R06a2vVuxZ1lLHn7NRZ3CwDa2nzyR3RSDLNEp7kZMsq92hwNtIHo1H/ABVF1Xz487rjopPrTyb33Ted2UXJdj0NecXPP9nByJZ7P6EeJYfKKUt6H7EgcDwUx16GM/nU4Yje+TLvK2f9SafbcpHJ2Lbidis8MsL+rKjI3sYEHHnvWShVlRqRqR1TT8CzV1Yi9mLxpbWJpPlACkn6xCY5P86tXXG0o068ow5uq7HmvJkRd0R+1/owpNt/V5opcnuUMFkOR0/FM+/27Zrp9n8qo6f4oyXG11+pL/8ARPS5eVhLFJB6HEJV7p7dHHtjdkY/EPH9ntrdLl4OL/DJrg0mvR+JX4i7rCWFAKAUAoBQCgFAKAUAoCiv/nKz93uv47St9L3Kr3oekyr5y4/QvawFik7G/ko/W3H8xLW77R+/4Q+WJWGhntH69j70PupqjB82r3P3REtxdViLFF2b+W4j72P5a1rdjPu6Hc/fMrHVjtvCr2UyMMq+hWHTILoCMjyqPs52xEWuv0YnoTOF8Eit2dow+p1RSXkkk9FNZUDWxwAXbp41ghCMFaKOkpOWpLgukdpFVgWjbS4/NJVXwf2WB+NdZU5RSbWTzXZdr1RW5U8ala3mhuNR5TlYZlJ9EBmxFIAehEjBTjqrkn1RjXhoqtSlRtyleUXvyXKXFK661lqyrydy6kjDAqwBBGCDuCDsQaxJtO6LFJ2WZkE1q7ajbOFQk5JiYBos+JUZTJ3PLz31uxyU9mvFW21d95ZS8ed1XsVj0EjtRYNNayqmOaoDxE90iEPGdvrgVzwNZUq8ZS5ryfdeT8mJK6JnDL5Z4YpkOUlRXX2MAR8a41qUqNSVOWqbXgSndXKvjZ5d3Yyj6bvA36LoZB/niX/Efjqw3Lw9WHQlJdqdvST8CHqmXtYCxQ9mTiS/j6CO6JUeAkihmP2u7n41vxucKM+mHo5R9EkVjvRL7T23Ns7qPIBeGRQT3EowB+Brlgqns8TTn0SXqJK6ZK4dPriifprRW8eoB699ca0NipKPQ2iVoVvEUxf2b+Mc8Z+PKkBz5cvp9atVF3wlWPXB/Mvr5EPnIu6wlhQCgFAKAUAoBQCgFAKAor/5ys/d7r+O0rfS9yq96HpMq+cuP0L2sBYpOxv5KP1tx/MS1u+0fv8AhD5YlYaGe0fr2PvQ+6mqMHzavc/dES3F1WIsUXZv5biPvY/lrWt2M+7odz98ysdWdO135LJ+lH94lV+z/eFx9GJaFzWMsUlkujiFyOglhhkxtuwM0bE+ekRDfw8q3VHtYSm+iUlw5LXncqucybx2yE9tPCf7SN18MZUgEHuIPfXDC1fZVoVOhpkyV1YzwO751tBL/eRI/wDiUN/rTE0/ZVp0+hteDsIu6uQXGniKY25tq+frcqSPT/h5rf4vKu65WCf5ZrhtJ38dleBHxF3WEsU3ZA/1ZV2/FyTR4AwBy5pIwB5ALj4Vt+0Pv3LpUX4xT+pWGhjtYcQxt3rc22P2riJD+5j8cUwGdSS6Yz+Vv6CWngXVYixTcM2vL0DYHksfNihUk/sqo+Fba+eHpPvLhe/q2VWrLaVQVIIyCCCD31ji2ndFiq7GuTw+yJJJNtCSTuT+LXcmtf2iksXVS/FL1ZWHNRrxw4uOH4753B9n4Nctj2ZUH4CpwudGt3V88P8AIlqi6rEWFAKAUAoBQCgFAKAUAoCiv/nKz93uv47St9L3Kr3oekyr5y4/QvawFik7G/ko/W3H8xLW77R+/wCEPliVhoZ7R+vY+9D7qaowfNq9z90RLcXVYixRdm/luI+9j+Wta3Yz7uh3P3zKx1Z07Xfksn6Uf3iVX7P94XH0YloXNYyxT2aM19cuVIRYoY1JBGTmWR9JIwww0YyM7gjbetlRxWFhFPNuTfZkl2aP/bFVzmSeP3vItp5f7uJ22wTkKSAAdic1zwtL2teFPpaRMnZXNuCWnJt4Iv7uJE8fVUL/AKVXE1Pa1p1Olt+LuErKxAkOriUffybVyfLmyRhc+3lN9nnWhcnBP801+lO/zLxI+IvKwlij7FkG0Rx0leWUHxEkskgbyyGBx3Zrd9o5Yhxe5RXgkrcLFYaGe1ZykEf95dQAePoSLMcfCMk+QNRgcpTl0Qn5px+viJF3WIsUXBH1XfEG/NkijGOmFhjk+3VIf3VuxK2cPRXSpP8AU16RKrVlrfy6IpGGMqjHfpsCd6y0o7U4x6WiXoROzEISztUG4WCIDPkiiuuNk5YmpJ75S9WRHRHDjK5urAdyySP8RBImPZhz9grph3ahWfSor9Sf0D1RdViLCgFAKAUAoBQCgFAKAUBRX/zlZ+73X8dpW+l7lV70PSZV85cfoXtYCxSdjfyUfrbj+Ylrd9o/f8IfLErDQz2j9ex96H3U1Rg+bV7n7oiW4uqxFii7N/LcR97H8ta1uxn3dDufvmVjqyP/AEkyleGXbKSGWPII6ghlII+NT9mK+Kgu30YnzTl2SdufOhkkdeRbuA8jvhma5DEaycZCrsNtq8fDVJTT2jTXhGLVj1VaTgU/G7N55LePT+IDiWVsjcxlWjjC9d5MMT0xGR9KtmGqwownO/LtZLtupPwy433FWrltJIFBZiAoGSScAAbkk9wrIk27LUsUnZZTJzbthpNywKAjBEKDTED35YZfB6GQjurdjmobNCPwLPvPOXhzevZuVj0nbtVemO2cIcSykRQ+OuT0QQO/Tux+qrHuqmBpKdZOXNjyn2LN+Oi62hJ2RYWFosUUcSDCRoqKPJQFH7hWerUlUnKctW2/ElKysVHEfxt9ax90CvcN0wCQYIwR5hpSP0K10f5eFqT/ABNRXzS8LR8SHnJF9WAsUXZAaopZv/mJ5ZOucqG5SHrjeJE6f+5rd9ocmcaf4YxXG20/1NlYaXNu2x/qNyg6ypyl/SlIiX97D/vT7N96hJ/C9rhHlP0E+ay5RcADwGKxN3dyxSXfpcRth3R287EZ72eBVOO44D7+Z8620+TgpvplFeCk39Cr5yL2sJYUAoBQCgFAKAUAoBQCgObQKWDlVLqCFbAyA2NQB6gHAyO/A8KspyUXFPJ7vT1B0qoOcMKoNKKFGScKABkksTgd5JJPmatKUpO8ncCWFW0llDaTqXIBwcEZGehwTv5milKN7PUHSqg5xwqpYqqqXOpiABqOAuWx1OABk9wHhVnKUrJvTTs1BF45Ar28yuqupjbKsAQdidwdjvSE5Qe1F2fUGUPZL8pn91tf47usWE0ZpxOqPWVrMwoCFxbhq3CCN2YR6gXUYxIBvofI9QnGQMZAwdiQe9Cu6MnKKztk+h9K6+jo11SIauSZpVRWZ2CIoJZiQAoAySSdgAO+uUYynJRirtklJwxGuZxdOhWJFItlbIY6tmnZD6hZdlB3Cls41lRurNYek6EXeT5zWmWkU99nm9zdrXtd0WbuXdxMqKzuwVFBZmJwAAMkk9wArDCMpyUYq7ZcqOzMLMJLqRSr3LBgG2KxLkRIR9E6SWI7mdq2Y2Si40IvKHnJ85+OSfQkVj0nXtRetFbvy/lpMRwj/wCo/or8ATqPkp8KpgaUalZbfNWb7Fm/HRdbEnZE7h1msMUcSDCRoqL7FAA/cK4VqsqtSVSWrbfiSlZWKrjzcy4s7cd7md/0IcY+POaL7D3iteFWxRq1urZXbL/6pkSzaRe1gLFHwk67y9k7k5UA/ZUzMR8ZsH9Dy33V+RhqUOnal4vZXy34lVqy8rCWFAKAUAoBQCgFAKAUAoBQCgFAKAUAoCLxX5Cb9W/8JoDzvZL8pn91tf47usmE0ZpxOqPWVrMwoBQHOeBXUq6q6nGQwBGxBGx8CBVozlB3i7PqB0qoKG8t3upuW6FLWJgW1bGdxghQO6FTgkn1yMY0g6t9OcMNT24u9SWlvhXT3nu/Cs9dKvN9RfVgLHn7M/hV1zv7C21LCf7yQgrJIPqqMoD3kyeVehUX8PQ9n8c7N9UdUu185/09ZRZu56CvPLlB2ePOmuLs7q5EUP6uMnLD9OUuc96iOt+L/lU4YfeuVLvPdwjbsdykc3cub26WKN5HOEjUsx8ABkn7Kx06cqk1COrdi7dit7J2zJaxmQFZJdUsgPUPKxlZT+iW0+xRWnH1IzrtReStFdiVk+Nr8SsVkXFYywoBQCgFAKAUAoBQCgFAKAUAoBQCgFAcrmHWjJnGpSM+0YoCr4HwQwPI7S8wvHHHsmgARmUjvOSeYfsFc6dNQ0LzqOepc10KCgFAKAUAoCs4vaSzFY1blwtnmspIkI2xGmPUDb5fOQBgYJ1Lpw9SnSTm1eW5PTtfTbctHvyVnVpsn28CxqqIoVFACqowABsAAOgrhOcpycpO7e8sUvH7lpW/AoSQ8gzM4OOVETg7gbSOMhBt9Jvo77cLBUo/xNRZLmr8Uv8AEdZcFvKyd8kXVvAsaKiKFRAFVQMAADAAHcAKxTnKcnKTu2WKPj5580Nmvqkia48o0OUQ+ckoAx3qklbsJ/JpyxD15se89X/THzcSks3Y9BXnlxQCgFAKAUAoBQCgFAKAUBXSXzKPUdm1kYCPjGWwc4x0xvQEY8WlyF5WWwCQAxx6KNvtuMtjxGM47qAl3F5IrMBESo6MN/o6vVG58PbgUByTiEpEf4lhqK5yDtkZ6YyMd5PQ+NAc7fiMxA1QnI65DDvVfDHfn4HwzQGLbiUruMJlMDcI435mgnUR3DfT3b92DQE+4ncA4jYYZfA5GoA4Ckn1c9RQEJeKvpVmj05bT6QYE+kRnGNgQAR3b9e+gN/w6UxK3KKsxxjSxI2zuAPHbPT2Z2A5Wt5Pkl02KFgNDZGGYBfrMRpPd39M7AbrxGUhDyiNTLqUo+QChY74wPSwPLodzQHWzvZGYBoiFON8MNyGJ2I2AKgeZI6bZAsaAUAoDlcqxRgjBHKkKxXUFONiVyNQB7sjNWg4qScldb1p57gRuE8LS3QqmSzHU8jbvI3e7t3n9wGAAAAB1r4idaV5aLRLRLoS/wBvq7shKxrxniiwJnBeRjpiiX1pG7lX/U9FGScAVOHw8q0raJavcl0v6LVvJZhuxpwLhrRK7SsHnmbXKw6ZxgImekajZR8TuTVsVXVRqMFaEckvq+t6vw0SIirFnWUsKAUAoBQCgFAKAUAoBQCgFAYxQGaAUAoDAGKAzQGCKAzQCgFAKAUAoBQCgFAU/C7dWubqVhmRZBGrHcqnKifSufVBZiTjqeucCtleclRpwWjTdul3krvpyVurcVWrZcVjLCgFAKAUAoBQCgFAf//Z"/>
          <p:cNvSpPr/>
          <p:nvPr/>
        </p:nvSpPr>
        <p:spPr>
          <a:xfrm>
            <a:off x="155575" y="-1820863"/>
            <a:ext cx="4638675" cy="380047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6" name="Google Shape;156;p24" descr="data:image/jpeg;base64,/9j/4AAQSkZJRgABAQAAAQABAAD/2wCEAAkGBxQTEhMUExIVFBQVGBwbGBgYFxgYHBsfHxwYGR0bGhgaHCghGRolGx8dLTEhJSotMC4uHiE/ODQsOygtLysBCgoKDg0OGxAQGywlICYyLDI0LSwsLCwsNCw3NCwsLCwsLCwsLCwsLCwsLzQsLCw0LCwsLDIsMCwsLCwsLSwsLP/AABEIAMsA+AMBEQACEQEDEQH/xAAbAAEAAgMBAQAAAAAAAAAAAAAABAUBAgMGB//EAE8QAAIBAwIDBAUGCgcGBAcAAAECAwAEERIhBRMxBkFRYSIycXSBMzVCYpGzFCM0UnJzgqGytAckQ1OSosEVg5PDxOFEpLHRJVRjZHWj8P/EABkBAQADAQEAAAAAAAAAAAAAAAABAgQDBf/EAD8RAAIBAgMDCQUGBgICAwAAAAABAgMRBCExEkGBIjJRYXFykaGxEzRCssEFM1JiosIUI4KS0fA1gyRzQ+Lx/9oADAMBAAIRAxEAPwD7jQCgFAKAgcL4zBcZ5Mgkwqttn1X1aWGRup0nBHgahNPQlprUn1JAoBQCgFAKAUAoBQCgFAKAUAoBQCgFAKAUAoBQCgOdxOqKWdlRR1ZiABk4G586tCEpvZirvqBB47xFrdBNpDRIczddSp3yKB62nqR+bnG4we+FoRry9ne0nzehvofRfRPp1yzVZO2ZXX7fgjG6jObaQg3CDcLn/wARH4AbFwNiMsNwdeikv4lewnz1zX0/kf7XqnydGrQ8s9x6MGvOLigFAKAUB4j+jb1U9wsv+orLhfi7TRX3dh7etRnFAKAUAoBQCgFAKAUAoBQCgFAKA4S3kasEaRFdsYUsATk4GATk5NAd6AUAoBQCgI8d0r8xY3Uuh0t9LS2AQGUEHoQcbbV0dOUNlzTs8+1dRFyBwy+54kguI1WZBpmj9ZWVgQHTPrROM9emCDuK71qXsXGrSb2Xo9Gmtz6JL/DWpCd8mcez7mJ5LOQk8oBoWO5aEkhQSerRkaSepGgndq6YtKpGOJj8WUuqW/hLVcUtBHLI07PoENxYuAViwYwdwYJdWhd+oQq6Y/NVfGpxbc1DFR1lr31a743Uu1siP4Tp2VkKrJauSWtX0Anq0ZAaJie/0DpJ72RqrjoqUo146TV+yWkl459jRMegvKwlhQCgFAeI/o29VPcLL/qKy4X4u00V93Ye3rUZxQCgFAKAUAoDmlwpZkDAuoBZQRkBs6SR3ZwceyrOElFSaye/1Brb3SOXCMGKNofH0WwGwfA4IPxFTOnKFnJaq67Bc04fepMgkjOVJYbgg5VijAg9CGBHwqatKVKWxLXLzV15EJ3JNcyRQCgFAKA8P2pUfhZOBnVw7+cestT76J3h93I9xWo4CgFARry+ji0cxtPMcIpIONRzgFsYXJ2GcZJA6kCulOlOpfZV7K/D6239WeiIbsQe0F7JbgTjDQR556Y9IJtmVCN8oMkr3rnG4APfCUoVm6Tyk+a91/wvvaJ7n1XtEnbMjdok5Wm+i3MS/jguDzYNyw82TJdT12I6Oa64R+0vhanxaX3T3cHzX47kRLLlI17SkR8i+Q/InEh7mgkKiTPkuFk/3eO81ODvPbwsvi076vbxzjx6hL8R07Ujlm3uh1glVX7sxSkRyZPgCVf/AHYquB5anQfxJ270c145x4kyyzM8Y/F3dnMM4cvbv4YdeYhPseMAfrD40w/Lw9Wm91pLg7Pyd32B5NMXX4riEL9FuYnibzeP8bH/AJDPSH8zBzjvg1Lg+TLz2Q8pEyS/YXccGBpaGSQnfOVeJQPDGHP2CuKop4d1d6kl4qT+hN87CG+Y3csGBoSGGQHfOXe4Ug74xiNcbd5+ESoxWHjV3uUl4KL+ovnYcKv2kkulYACGYRrjO45MEuTv11OemNsVNejGnCnJfFG7/ukvRBO9yHa8adrKa4KrrjNzgb4PJklRc753CDPxrrPCxjiYUbuz2O3lKLfrkRtZXKP+j5wgXUHQfgtnGOYjx5cfhGVXWBqYDGw8a86nQlCdSKTsm/BbzvVmpKPYevnvlSWKM51S6tJxtlQGIJ7iRkj2GtEKMpQlNaRtfj/vmcbmqcQUzvBgh1jSTJxhgzOvo75yCu/tXxqXRkqSq7m2uKs/O+XYxfOxpwziBkedGXQ0MmjGc5Uqro4271b4EEd1WrUVTjCSd1JX43aa4NeFgnciWt/NNaysgVbhOdGNiV5iM6A4PVSQD16Gus6NKliIqWcHsvrs0n4rQhNtEfiXGGawivYSVULHOy7HMezSIfAiMt8VFdKOFjHFyw1TN5xT/NpF+NuDIcuTdHftNIyC2nVyFjnTWAThkkzAdQBwQpdXyemiqYKMZ7dJrNxduprlZdtrcSZbma8WHLvLOUZ/GGS3fwwyGZSfMNFgfpmpw/Lw1Wm91pLg9l+Ur8A9UxcZTiMJ+jPbyIx+tGyPGM/ovL++ohaeDkt8ZJ8Gmn5qI+Izw30L68j7pEhmx5kPCx+yJP3eNK3KwtKfQ5R9JL5mFzmY7MYV72Ibcu6c4zn5RI5yd9xlpG+OcUxt5RpT6YLybj6JCO9F7WEsQuNX/It559OrkxPJpzjVoUtjODjOOuDXbDUfbVoUr22mlftdiG7K5rxbiPJjR9OrVLDHjOMc2VIs5wemrOO/HdU0KHtZuN7WUn4JvztYN2HE+I8prddOrnS8vOcafxckmroc+pjG3XypRoe0jN3tsq/bmlbzDdjM/ENNzDBpzzY5X1Z6ctoVxjG+eZ1ztjvzsjR2qMqt9HFW7dr0t5i+djynad/66R/+OP8A52Qf6VmrULKnWvq5K3You/Ha8jvTlyJLsPc1Y4igIMd2s6SrDIUdS0ZOn0o3xsSjjzDDIwQQdwa7um6MoupG6dnrk12rwe9PLUi99CHw65/CEmtrqNObGAsydUdWB0yIDvy3AOx3BVhk6cntWh7CUa1CT2XmnvTWqfWvNNPK9iE75M17MzvoktpiXltm0Fm/tIyMxSHxLJs311epxsI7Ua1PKM87Lc/iXB5rqaEehmvZReWk1qdxayctMjrEVWSMb9dKNoz36KnHPblGuvjV33rtS8WtriI9Bw7PWoe0ns33ETy25BwcRnJjH/AdKvi6jjiIYiPxKMuPxfqTIisrG3DkN5wsRvtJJA0UmMejIFMT4O4yJAfspWawuO246KSku7qvFBcqJG4vfc3hUd0wwUWC4I7wY3jlYb9fVI8/jXTD0fZ490FvcoeKcV6kN3jcsO1YwttL3xXUJ/4jfg5/dKf/AO2OfA5ucPxQl5Lb/aWluYn+cofdZvvbekfcpd+PpMfEZtfnG591tvvbyon7lDvz9KYXOfD6js98txH3ofytrU4v7uh3P3zEdWVVj803ftv/AL+5rVV/5Cn/ANXywKrmviTO0sebBHHWJreUf7uSJzjzKgj41xwT/wDLcfxbcfFNepMuaSe0a4eycdUuR8Q8csZH+bP7Irlg3yasemPo0/pbiTLcZuRjiFuega2nB8yslsVHtwX/AH+FIZ4Oa6JR9J3+g+I1tRjiNwB9O2gY+0SXCg/Z/wCg8KmeeDhfdKXpEfEY4Aum54gvTM6OB5NBCCfi6t9lTintUaMvyteEpfRoR1Zx7PWgeylt2A0q9xDjG2gSSKg0nbHL07dMGr4uo44mNZatQlxsm/O5EVybEO9maTgZf+0/Ag+xIw6xB9t8gqw+0V2pxjT+1dnd7S3Bu3miHnDgWPapxyYJO5bm2Pn6U0abf4vsJrNgU/aTh0xn5Rb+haWngdOPjE1g/wCbcEH2PBOuPMaip+FVwjvTrR6Y+kov0uJaoxI2OIxj8+1kPs0Sxfbnmfu86JXwcn0TXmpf48x8Q4W+L29Tv0wSZ8mV0x7cxn7RU11fC0pd5eDT/cFzmXdYSxTdtPm++92m+7etv2b75R78fVFZ81nPtX8hF71afzMFTgPvZdyp8khLTwHaX5Xh/vf/ACLimD5lbufugJaozffONp7vdfx2dKXudTvQ9KgfOXH6HnO1U6rxDSzqGb/Z2kEgFsXsmdIPXHlWfEL/AMaj36ny0ztTeU+xfU9hdX55MkluFnaMsNAbGShw6A4OH2IAPfjOOtTCivaRhVeynbO256Ps+hybyyKri16FSHiELMYtKGVcnDwMM69J2DJq152OAw7xWuhS2pSwlRLau7dU1uv0StbtsyrfxI68cXkTwXS7BnWCfwZJDpjY/WSUrg+Dv4iq4Z+1pToPcnKPU1nJcYrxSDydzbi6cu7tJx9MtbyeaspdCR34kQAeGtvE1GHe3h6lJ7rSXasn4p+SJeqZmddHEYmH9vbuj+2J1ZD7MSSZ9o8KiL28HJP4ZJr+pNP5UPiEaaeJOR/bWy6vbFIwU/ESn7BRvawST+GTtxSv8o+Izw70b68UfSjt5T7W50X26Yl39nhUVs8LSk9zmuC2X6yYXOZt2XGEnUdFuZ8ftSs5/wAzGmOzlB/lh5JL0QiVVpa8zhV1ANsC8hHeBiSdBgfmjAwPACtVSpsY+nV/9cvKL8WVSvFrtJnH5lfhrSn1RGkpzuQEKS52z6QAyPMVxwsXHGqC1u4+N4+BMubc7T/OUPus33tvVI+5S78fSZPxGbX5xufdbb728qJ+5Q78/SmFznw+o7PfLcR96H8ra1OL+7odz98xHVlVY/NN37b/AO/ua1Vf+Qp/9XywKrmviT+0p/8AhVye8WjkeRERII8wa4YL3+n316ky5rOvaokxQAes11bY+E0bt/kVqpgbbc29NifytLzaJlp4G3ET/XbMd+ic48sRDPsyR9oqKPutV9cfqHzkC2eIgDPo2pLeHpSLp9vqP7MedLWwd3vn6J39UPiHCmzd3xH0TEh/SEesj/C6/bSurYeknv2nwvb1TC1Zns0drn3mX/1FRjNafdiI7ynjOeBSEbg2cuP+G9bXl9qrvx9UV+DgT+0/5HF+us/5m3rPgveZd2p8kiZc3wJPaPrae8p/DJXLB6VO6/VEy3Glz85W/utx97Z1aHuU+/D0qD4l/vQa8P8AnK993tf4rupq+5Uu9U9IBc58PqX1YCxTdtPm++92m+7etv2b75R78fVFZ81nPtX8hF71afzMFTgPvZdyp8khLTwHaX5Xh/vf/IuKYPmVu5+6AlqjN9842nu91/HZ0pe51O9D0qB85cfoQ5+Jxw8SlEmocyC0RSEZhqaa6RQSoOnLMoyf9KrUklg6af45+lMlRbbfZ9Sb2afL3pHqfhTBMYxtHCr/AP7hID5g1bGK0aSeuwr+Mmv02IjvIPDCv+yn5nyXKn6Z+SzJpzjfVy8Zx35rvW2v49bHOvH+7K/Da0IXNNuMk/7Mj5nymm38PldcWjpt8rjy+FRh0v457GnL/ttK/wCniHzSZ2rzotwvrG6t8eQEil9/1Yf25x31xwFtqbemxP0dvOxMhxcZu7EDYhpWPdlBEVI8/TZDjyz3Cow+WHrX/KuN7+if+sPVC534jb/Utp8/tSW2Mf4D+6kMsHPrlDyU/wDI+IREf7Rl6Z/BYs/8WbGf34+NJX/go9+XpEfEadmfluI+9/8ATWtWxv3dDufvmI6sj8C/Iro9xmvSPMGecgjyrpiveafdpfLEiPNfE5ca+ZJfcT9zV8N/ykf/AGfuIfM4E+f5yh91m+9t6zx9yl34+ky3xGbX5xufdbb728qJ+5Q78/SmFznw+o7PfLcR96H8ra1OL+7odz98xHVlVYfNV37b/wC/ua1Vff6f/V8sCq5r4mOJ8YinsTHES7MLZCCjrgTSLGrjUo1L6x22OnrXDBtfxjd+btvwTdvKxaaajmi14+dU9jGD1nMjD6scUh8NhzDHv8O/emE5NKtN/htxbX0TEtUHbVxJAP7G1fV/vpY9P3Lf9tsktnBO/wAU1+lO/wAyHxCwOriF0w9WOGCPP1szSMDv1CvGf2qVeTg6a3uUnw5KXmn4Bc5mvZrd76XI0yXLAeyKOKA/5o2/7VOMyjRp71FebcvRoR3sicGvRFwt7k7Blnudx3SNJONvYw2/fXbEUnUxyorc4w8Eo/QhO0bmvGLPl8IFvuCYIrYZ9IgvogHTqct7PZU4er7T7R9t+aU/C8voQ1aFif2rXKW6Y9e6gwOgOhxKc+QCE/AVnwLtKcuiEvNbP1LS3GePbz8PX/7hmI7sLBP18cOU2/8AamFypVpflS8ZR+lxLVAYPET3mO1H7PMlPT9Llf5R5VGawfbP0X02vMfEOEAG8vm6kGGPPksYcL8DIT+1U4i6w9GPefi7X8rcAtWXdYSxTdtPm++92m+7etv2b75R78fVFZ81nPtX8hF71afzMFTgPvZdyp8khLTwHaX5Xh/vf/IuKYPmVu5+6AlqjN9842nu91/HZ0pe51O9D0qB85cfoUHaf8vb2cN/npaz4j3aj36ny0ztT0n2L6nsuJWzSRSRq5jLqVDgZK52yPPw86ijUUKkZyV0np0nJq6KnjXDi0UNlDHphbCyMMaUhTTmMeLOMIB4Fj3b68NXUZyxNR3ks0t7k759ked22W8q1lZDjR59xBbLgqjLPPv0VCTEv6TTBSB4Rt5ZYZexozrvVpxj2vnPsUcu2SDzdhxBudfW8I3W3Bnl8AxDRQqfM5kby5Y8RUUl7LCzqPWfJXZlKT4WS49oecrGwPN4ifzbWDHf68zZwfNUiHwkp93g+ucvKK+rl+knWQsyZOIXDfRhhiiHT13LyuPHOjk9fHbvpUtDBwjvlKT4K0V57QXOM8IOu8vpBnC8mDyOhWlOPHebGfLyyYxHJw1KHTtS8Wo/tC1Znso2YZZDsJLidht9ESuqn4qoPxpjlapGHRGC47Kb83YR0KVnxwGZ98yWk0nxlV5NvAZfbvAralf7WjHonFf2tL6Ff/jLftSgFkUIBDGKLTtg65I4wuOmkk4PdiseBbeKUlu2n4Ju/bkWlzS2ayQyrNg8xUZAcnGlirEY6dVXesiqyVN09zafFXX1JtncJZoJWlA9N0VCcn1ULsox7Xb7aOrJ01T3Jt8XZP0QtncW1mkbSsowZX1vuTltCR58vRRfspOrKain8Ksuy7fq2LHKPhUSwvAFPLfmahk781md9+oyWb2Vd4io6iqt5q3kkl6CytY8t/Ry2QpPfY2X/UVgoSc5Tk9WzRXy2ew9ritBwMBBknAyQATjcgZwCfLJ+01N3awOVvaIhkZVwZG1ud920qmd/qqo+FWnUlNJSeisuy7fqyLEVuEILZ7eMmJWV11A5YF9RZstnLamJye+uyxMnWVaebTXZlay7LKwtlY58V4TzIY4EwkQaMOvjGhB0DyOAp8iamhidiq6ss5Z27z38L37SGrqxtxnh7TNbAFeXHMJJAeraFYoBt3S6D3erTD1o0oze9xsuNr/AKbriGr2NeIWbyXVq2PxUPMkLZHrlREgxnPqPIc9Nh5VNKrGFCor8qWyuF7vzSDWaOb2rPxBZCpEcFuyqSNmaV1JwfqrEM/pirKpGOEcE85SXBRTt4uXkLco14Opa6vZSpADRwrkEZVE1kjPUa5WG23ommIajQpQT3OT7W7ekV4hatmvZNw63Mw6TXMpBz1EZFuD5bRfZipx6cHCm/hjHz5X7hHey9rCWInF7ETwTQklRLG8ZI6gMpXI8967Yes6NWNRfC0/B3IaurGvE+HiZFQsQFkikyPGORJQPYSuPjSjWdKTklqpLxTX1DVxxDh4laBixHJl5gx3nRJHg+WHJ+FKVZ01NJc5W80/oGrmZuHhp4p8nMcciAdxEhiJJ9nLH2mkazjSlStq0/Da/wAi2dzyXadP66T58OH/AJ2Q/wCtZ61dtU6NtHJ37VFeWz5nemuRJ9h7mrHEUBCFmIklMCLzHLP6bMAznvd8M2Og78AAAYAFd/a+0lFVW7KyySyXUsl19bzeZFraFcgSxid3YzTzvlsDDTSlQqpGn0QFUADoqrljszVoe1i6ijFbMIrhGN7tt783d9LdktERzUbcOjFnbSTXLAOdU1w4yRqxkgd7KigKo64UVFZvFV406KyyjFdX+W831thclXZjggMFtLPc+g8heebOPQBGQpI2OiJUXP1aYlqtWjSo5pWjHr6/6pNviFkrsiWMzWvDXndcTOJJih68yVmdY/aGZU+FdqsI4jGqlF8lWjf8sVZvwTkQso3M8StvwXhYt0Pp8qO2Q/Xk0wq3+Js0o1P4jHOtLS7m+xXk14KwatGx37TRAW8NuoAEksEQH1Q6s4APX8Uj+PTfbNc8FJutKs9ylLjZpfqaEtLG/af0ms4f725Qn2RBrjx6ao1+2owXJjVqdEX+q0fRsmW5F7WAsKAUAoDxH9G3qp7hZf8AUVlwvxdpor7uw9vWozigFAKAUAoBQCgFAaxxhQAoAA6ADA+ypbbd2DaoAoBQCgFAeP7R2crXYKxOysbL0gPRHLumkkyc7aU3/wDSuE4N1IyWiOsZJQaPYV3OQoBQGrICQSASOh8O7bw2qbtZArr/AIWZpo2kfMMWGWIDGqQEkO7Z9ILtpXAGrc5wunRSxHsqclBcp5X/AC9CW6+99GStnerV2Qb3N5LyVB/BonzO3dI6nIhXxUNguenohd8uB3pWwtP2j58lyV0J/E+trmrr2suTeHynbcZum/CrpI13gtWDytjZph8nGD0Oj128Dy/OkF/D0HN86asuqO98eaulbXUHmxO34RfIg3jsxzHPdznUrGvtWMuxHdrjNIr2OFcnzqmS7qzb4uyXZIay7Da6/HcQhTYraxtK3k8mYov8gm6+IqIfysHKW+bUV2LOXnskvOQRubxFseraw48uZMQxB+sscan2S+e5r2eDXTOXlHLwbb4xGsuwvqwFhQCgFAeJ/o3RgPSilj02lpGeZFLF6Sc/Uo5ijVjIzjPUVnw8HHav0natJO1j21aDiKAUAoBQCgFAKAUAoBQCgFAKAUAoBQCgFAKAUBxvIDIjIHePUMakIDDzUkHB88VenPYkpWTtuenEhlZdj8FhSG0gLOxKxjDaFJyxkmk3wuckknUx6ZJrVT/8io6ledktdL20tFdO5blvskQ8lZG9vFHY2zM7khAXlkO7SMd2YgdWY9FHkB3CqzlPF10orXJLcluXYt74sZRRF4Y/4NbTXVzlXkLTSjqUGAEjGOpWMKuB1bPjXWsvb1oUKOaVorr6ZcXd9S7CFkrsldmbN44S0oxNOxllHgzYwme8IgVM9+muWNqxnU2Yc2K2V2Lfxd3xJissx/tZhjMexIG2SdvRfbychfPO2ayFjez4uHbTp3wTlSGGAzLse/1f3jbrgDm3H0GnYb7esuNzjJPTT1yevlQFhDdBtGzekoYei2NxndsYB+NAQRxoEZCEjGTgg42kOPM4RvLJGMg5AG0PFw7lVGwYqe/opfb4Y/fQEV+Otn0UUqBqY6s7agu2NievhjH2ASxxYcwx4AYFQcsAPS1bZ/Oyp276A423HA6oQoJcLgBgfWbT170B+l+7uoDe54xjSETJZUYajjZ207+zy8vaAFtxjVgFQG2BywAz3gZ3znoO8fZQE+zn1xo+3pKG2ORuAdj3jzoDtQCgFAQuJwyMv4tsMA2NyATpIAOO7z7jg91AceXcFj6eF1bepnGpPI7adWO/fegMRJc7ZZcbZzjPcGIwMd5I9i56mgNS9wZHAzgMuMhdONT6gMgEjRpyc51dNqA72Bm5alwNRxnVgHoM50jGdWfhjvzQHOSOfV6LYXO/qnYvnbIyDp2xuN+7FAacOa4ZwXJCd4KqCfRGfAgaumxyAc91Acls7hjlpGUalOzKPzQ42Hq41YHXcZ3oDsiXAK5YlcLqxy85wMkbYxqzkEdBt1xQGkMVyNILHHogk6CegDnp1z0wMdc74oDpPDO3LGvSNK6yoXOfpekfV8sA9/TagNLaG4XAZywGjOyZ9X0jqPX0+uw26UBYWKsI0DklwoDE4yT3n0dqA43nDElkidyzCLJVCRo1bYkK43dfo5OBknGcEd6deVOEoxy2tXvt0dj39OmmRDVyveB7qcF1ZLa3clVYYM0inAcqf7JDkrn1mw3RVLd1OOHpWi7zktV8MXu7z39Cy1bSjVl7WEsKAUBzWBQMBRjOcY785z7c0B0oBQCgFAKAUAoBQCgFAKAUAoBQCgFAKAUAoBQCgFAKAUAoBQCgFAKAUAoBQCgFAKAUAoBQCgFAKAUAoBQCgFAKAUAoCp4nxVreRTKo/BmAXmAEmNycfjB/dtkYceqeuxyNdHDqvBqD5a3dK6utdG/dnkVbtqW1ZCwoBQCgFAKAUAoBQCgFAKAUAoBQCgFAKAUBgnHWgONteRyZ5ciPjrpYNjPTODtQHegFAKAUAoBQCgFAUlveSQTiGdtaTFuRKQAdW7GGTAA1aclWHrKpB3XLbZUoVaTq0lZxttR6tNpb7Xya3Nq2Tsq3s7MuZIwwKsAykYIIyCDsQQeorGm4u61LFFwNjbymzckoF12zHcmMYVoyfpNGSu53KsnUhjW/EpV6f8TFZ3tLvap9kvVPRWKLJ2L+vPLigFAKAUAoBQCgFAKAUAoBQCgFAKAUAoCLxX5Cb9W/8JoDzfZBALmfAA/qtp0H17usmE0ZpxOqPXVrMwoBQCgFAc4LhXBKMrgEqSpBAKkhht3gggjuNWlCUHaSt2+QIXGeErOq7mOWM6opVxqjbpkZ6gjYqdmGQa7YfESot5Xi8nF6Nf7o9U80Q1c14DxMzKyyAJcRHRMgJIDYyGUnrGwwVPgcHcEC2KoKlJSg7wlnF9XQ+taPx0aIi7nbjHDluIXiYldQ2ZdmRhuroe51YAg+IFc8PXlRqKpHduejW9PqayZLV1Y4dneINLFiUATxMY5gOnMUDJX6jAhl+qwrpjKMadTkc2Wcex9PWtH1pkRd1mce1duxh5sYzNbMJox+dpB1Jn68Zdf2vKr4CcVV9nN8mfJfHR8HZ8BJZXLW1uFkRJEOpHUMpHeCMg/ZWWcJQk4S1WTLJ3OtUAoBQCgFAKAUAoBQCgFAKAUAoBQCgFAReK/ITfq3/hNAed7JflM/utr/AB3dZMJozTidUesrWZhQCgOF9eJDG0kh0ogyzYJwPE4GwHeegGSdhXSlSlVmoQV2/wDf96SG7HZWBAIOQdwR31Rpp2ZJQ8Zga3c3cIyOtzGP7RAMcxR/fIN9t3UaeunTvw81XisPUfdfQ+h/ll+l59N6PLNF5DKHVWUhlYAgjoQdwR5YrBKLi3F6ouUfHhyJobtdlyIZ/AxsSEY+ccpBz3K8nw3YX+bTlh3rzo95ar+qK8Uiksncv6wFyhf8TxBSNkvIyD+tiwV/aaIvnyiWt6/m4N9NN/plr4St/cymku0vqwFyi7InQk1uf/DTPGB4IcSxAeQidB8K34/lSjW/HFPjzZeMk3xKw6C9rAWFAKAUAoBQCgFAKAUAoCBccR03MMGnPNjlfVnpyzCMYxvnmdc7Y787d4UNqjKrfmuKt27XpbzIvnYn1wJIPBuIc+LmadPpyLjOfUkePOcDrpz8a74ij7Gexe+Sfik/qQndGeI3/KaAadXOlEfXGMo756b+r086UaPtFN35qv5pfUN2JtcCSDw3iPNe4XTp5EvLznOr8VFLnpt6+Mb9POu9aj7OMJX5yv2ZyX0ITvcidseI/g9jczadeiNvRzpznbrg46+FThaHt6qp3tcSdlcrOyf5VP7ra/x3deZhNGasTqj1lazMKAq+L8Re3ZZGCm26StvqjJO0h3wYvzuhXruM41YehGsnBc/d0Pq73R06a2vVuxZ1lLHn7NRZ3CwDa2nzyR3RSDLNEp7kZMsq92hwNtIHo1H/ABVF1Xz487rjopPrTyb33Ted2UXJdj0NecXPP9nByJZ7P6EeJYfKKUt6H7EgcDwUx16GM/nU4Yje+TLvK2f9SafbcpHJ2Lbidis8MsL+rKjI3sYEHHnvWShVlRqRqR1TT8CzV1Yi9mLxpbWJpPlACkn6xCY5P86tXXG0o068ow5uq7HmvJkRd0R+1/owpNt/V5opcnuUMFkOR0/FM+/27Zrp9n8qo6f4oyXG11+pL/8ARPS5eVhLFJB6HEJV7p7dHHtjdkY/EPH9ntrdLl4OL/DJrg0mvR+JX4i7rCWFAKAUAoBQCgFAKAUAoCiv/nKz93uv47St9L3Kr3oekyr5y4/QvawFik7G/ko/W3H8xLW77R+/4Q+WJWGhntH69j70PupqjB82r3P3REtxdViLFF2b+W4j72P5a1rdjPu6Hc/fMrHVjtvCr2UyMMq+hWHTILoCMjyqPs52xEWuv0YnoTOF8Eit2dow+p1RSXkkk9FNZUDWxwAXbp41ghCMFaKOkpOWpLgukdpFVgWjbS4/NJVXwf2WB+NdZU5RSbWTzXZdr1RW5U8ala3mhuNR5TlYZlJ9EBmxFIAehEjBTjqrkn1RjXhoqtSlRtyleUXvyXKXFK661lqyrydy6kjDAqwBBGCDuCDsQaxJtO6LFJ2WZkE1q7ajbOFQk5JiYBos+JUZTJ3PLz31uxyU9mvFW21d95ZS8ed1XsVj0EjtRYNNayqmOaoDxE90iEPGdvrgVzwNZUq8ZS5ryfdeT8mJK6JnDL5Z4YpkOUlRXX2MAR8a41qUqNSVOWqbXgSndXKvjZ5d3Yyj6bvA36LoZB/niX/Efjqw3Lw9WHQlJdqdvST8CHqmXtYCxQ9mTiS/j6CO6JUeAkihmP2u7n41vxucKM+mHo5R9EkVjvRL7T23Ns7qPIBeGRQT3EowB+Brlgqns8TTn0SXqJK6ZK4dPriifprRW8eoB699ca0NipKPQ2iVoVvEUxf2b+Mc8Z+PKkBz5cvp9atVF3wlWPXB/Mvr5EPnIu6wlhQCgFAKAUAoBQCgFAKAor/5ys/d7r+O0rfS9yq96HpMq+cuP0L2sBYpOxv5KP1tx/MS1u+0fv8AhD5YlYaGe0fr2PvQ+6mqMHzavc/dES3F1WIsUXZv5biPvY/lrWt2M+7odz98ysdWdO135LJ+lH94lV+z/eFx9GJaFzWMsUlkujiFyOglhhkxtuwM0bE+ekRDfw8q3VHtYSm+iUlw5LXncqucybx2yE9tPCf7SN18MZUgEHuIPfXDC1fZVoVOhpkyV1YzwO751tBL/eRI/wDiUN/rTE0/ZVp0+hteDsIu6uQXGniKY25tq+frcqSPT/h5rf4vKu65WCf5ZrhtJ38dleBHxF3WEsU3ZA/1ZV2/FyTR4AwBy5pIwB5ALj4Vt+0Pv3LpUX4xT+pWGhjtYcQxt3rc22P2riJD+5j8cUwGdSS6Yz+Vv6CWngXVYixTcM2vL0DYHksfNihUk/sqo+Fba+eHpPvLhe/q2VWrLaVQVIIyCCCD31ji2ndFiq7GuTw+yJJJNtCSTuT+LXcmtf2iksXVS/FL1ZWHNRrxw4uOH4753B9n4Nctj2ZUH4CpwudGt3V88P8AIlqi6rEWFAKAUAoBQCgFAKAUAoCiv/nKz93uv47St9L3Kr3oekyr5y4/QvawFik7G/ko/W3H8xLW77R+/wCEPliVhoZ7R+vY+9D7qaowfNq9z90RLcXVYixRdm/luI+9j+Wta3Yz7uh3P3zKx1Z07Xfksn6Uf3iVX7P94XH0YloXNYyxT2aM19cuVIRYoY1JBGTmWR9JIwww0YyM7gjbetlRxWFhFPNuTfZkl2aP/bFVzmSeP3vItp5f7uJ22wTkKSAAdic1zwtL2teFPpaRMnZXNuCWnJt4Iv7uJE8fVUL/AKVXE1Pa1p1Olt+LuErKxAkOriUffybVyfLmyRhc+3lN9nnWhcnBP801+lO/zLxI+IvKwlij7FkG0Rx0leWUHxEkskgbyyGBx3Zrd9o5Yhxe5RXgkrcLFYaGe1ZykEf95dQAePoSLMcfCMk+QNRgcpTl0Qn5px+viJF3WIsUXBH1XfEG/NkijGOmFhjk+3VIf3VuxK2cPRXSpP8AU16RKrVlrfy6IpGGMqjHfpsCd6y0o7U4x6WiXoROzEISztUG4WCIDPkiiuuNk5YmpJ75S9WRHRHDjK5urAdyySP8RBImPZhz9grph3ahWfSor9Sf0D1RdViLCgFAKAUAoBQCgFAKAUBRX/zlZ+73X8dpW+l7lV70PSZV85cfoXtYCxSdjfyUfrbj+Ylrd9o/f8IfLErDQz2j9ex96H3U1Rg+bV7n7oiW4uqxFii7N/LcR97H8ta1uxn3dDufvmVjqyP/AEkyleGXbKSGWPII6ghlII+NT9mK+Kgu30YnzTl2SdufOhkkdeRbuA8jvhma5DEaycZCrsNtq8fDVJTT2jTXhGLVj1VaTgU/G7N55LePT+IDiWVsjcxlWjjC9d5MMT0xGR9KtmGqwownO/LtZLtupPwy433FWrltJIFBZiAoGSScAAbkk9wrIk27LUsUnZZTJzbthpNywKAjBEKDTED35YZfB6GQjurdjmobNCPwLPvPOXhzevZuVj0nbtVemO2cIcSykRQ+OuT0QQO/Tux+qrHuqmBpKdZOXNjyn2LN+Oi62hJ2RYWFosUUcSDCRoqKPJQFH7hWerUlUnKctW2/ElKysVHEfxt9ax90CvcN0wCQYIwR5hpSP0K10f5eFqT/ABNRXzS8LR8SHnJF9WAsUXZAaopZv/mJ5ZOucqG5SHrjeJE6f+5rd9ocmcaf4YxXG20/1NlYaXNu2x/qNyg6ypyl/SlIiX97D/vT7N96hJ/C9rhHlP0E+ay5RcADwGKxN3dyxSXfpcRth3R287EZ72eBVOO44D7+Z8620+TgpvplFeCk39Cr5yL2sJYUAoBQCgFAKAUAoBQCgObQKWDlVLqCFbAyA2NQB6gHAyO/A8KspyUXFPJ7vT1B0qoOcMKoNKKFGScKABkksTgd5JJPmatKUpO8ncCWFW0llDaTqXIBwcEZGehwTv5milKN7PUHSqg5xwqpYqqqXOpiABqOAuWx1OABk9wHhVnKUrJvTTs1BF45Ar28yuqupjbKsAQdidwdjvSE5Qe1F2fUGUPZL8pn91tf47usWE0ZpxOqPWVrMwoCFxbhq3CCN2YR6gXUYxIBvofI9QnGQMZAwdiQe9Cu6MnKKztk+h9K6+jo11SIauSZpVRWZ2CIoJZiQAoAySSdgAO+uUYynJRirtklJwxGuZxdOhWJFItlbIY6tmnZD6hZdlB3Cls41lRurNYek6EXeT5zWmWkU99nm9zdrXtd0WbuXdxMqKzuwVFBZmJwAAMkk9wArDCMpyUYq7ZcqOzMLMJLqRSr3LBgG2KxLkRIR9E6SWI7mdq2Y2Si40IvKHnJ85+OSfQkVj0nXtRetFbvy/lpMRwj/wCo/or8ATqPkp8KpgaUalZbfNWb7Fm/HRdbEnZE7h1msMUcSDCRoqL7FAA/cK4VqsqtSVSWrbfiSlZWKrjzcy4s7cd7md/0IcY+POaL7D3iteFWxRq1urZXbL/6pkSzaRe1gLFHwk67y9k7k5UA/ZUzMR8ZsH9Dy33V+RhqUOnal4vZXy34lVqy8rCWFAKAUAoBQCgFAKAUAoBQCgFAKAUAoCLxX5Cb9W/8JoDzvZL8pn91tf47usmE0ZpxOqPWVrMwoBQHOeBXUq6q6nGQwBGxBGx8CBVozlB3i7PqB0qoKG8t3upuW6FLWJgW1bGdxghQO6FTgkn1yMY0g6t9OcMNT24u9SWlvhXT3nu/Cs9dKvN9RfVgLHn7M/hV1zv7C21LCf7yQgrJIPqqMoD3kyeVehUX8PQ9n8c7N9UdUu185/09ZRZu56CvPLlB2ePOmuLs7q5EUP6uMnLD9OUuc96iOt+L/lU4YfeuVLvPdwjbsdykc3cub26WKN5HOEjUsx8ABkn7Kx06cqk1COrdi7dit7J2zJaxmQFZJdUsgPUPKxlZT+iW0+xRWnH1IzrtReStFdiVk+Nr8SsVkXFYywoBQCgFAKAUAoBQCgFAKAUAoBQCgFAcrmHWjJnGpSM+0YoCr4HwQwPI7S8wvHHHsmgARmUjvOSeYfsFc6dNQ0LzqOepc10KCgFAKAUAoCs4vaSzFY1blwtnmspIkI2xGmPUDb5fOQBgYJ1Lpw9SnSTm1eW5PTtfTbctHvyVnVpsn28CxqqIoVFACqowABsAAOgrhOcpycpO7e8sUvH7lpW/AoSQ8gzM4OOVETg7gbSOMhBt9Jvo77cLBUo/xNRZLmr8Uv8AEdZcFvKyd8kXVvAsaKiKFRAFVQMAADAAHcAKxTnKcnKTu2WKPj5580Nmvqkia48o0OUQ+ckoAx3qklbsJ/JpyxD15se89X/THzcSks3Y9BXnlxQCgFAKAUAoBQCgFAKAUBXSXzKPUdm1kYCPjGWwc4x0xvQEY8WlyF5WWwCQAxx6KNvtuMtjxGM47qAl3F5IrMBESo6MN/o6vVG58PbgUByTiEpEf4lhqK5yDtkZ6YyMd5PQ+NAc7fiMxA1QnI65DDvVfDHfn4HwzQGLbiUruMJlMDcI435mgnUR3DfT3b92DQE+4ncA4jYYZfA5GoA4Ckn1c9RQEJeKvpVmj05bT6QYE+kRnGNgQAR3b9e+gN/w6UxK3KKsxxjSxI2zuAPHbPT2Z2A5Wt5Pkl02KFgNDZGGYBfrMRpPd39M7AbrxGUhDyiNTLqUo+QChY74wPSwPLodzQHWzvZGYBoiFON8MNyGJ2I2AKgeZI6bZAsaAUAoDlcqxRgjBHKkKxXUFONiVyNQB7sjNWg4qScldb1p57gRuE8LS3QqmSzHU8jbvI3e7t3n9wGAAAAB1r4idaV5aLRLRLoS/wBvq7shKxrxniiwJnBeRjpiiX1pG7lX/U9FGScAVOHw8q0raJavcl0v6LVvJZhuxpwLhrRK7SsHnmbXKw6ZxgImekajZR8TuTVsVXVRqMFaEckvq+t6vw0SIirFnWUsKAUAoBQCgFAKAUAoBQCgFAYxQGaAUAoDAGKAzQGCKAzQCgFAKAUAoBQCgFAU/C7dWubqVhmRZBGrHcqnKifSufVBZiTjqeucCtleclRpwWjTdul3krvpyVurcVWrZcVjLCgFAKAUAoBQCgFAf//Z"/>
          <p:cNvSpPr/>
          <p:nvPr/>
        </p:nvSpPr>
        <p:spPr>
          <a:xfrm>
            <a:off x="307975" y="-1668463"/>
            <a:ext cx="4638675" cy="380047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57" name="Google Shape;157;p24" descr="http://zenofstem.com/wp-content/uploads/2013/07/2.gif"/>
          <p:cNvPicPr preferRelativeResize="0"/>
          <p:nvPr/>
        </p:nvPicPr>
        <p:blipFill rotWithShape="1">
          <a:blip r:embed="rId3">
            <a:alphaModFix/>
          </a:blip>
          <a:srcRect/>
          <a:stretch/>
        </p:blipFill>
        <p:spPr>
          <a:xfrm>
            <a:off x="1116280" y="457200"/>
            <a:ext cx="7355940" cy="59531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Reflection</a:t>
            </a:r>
            <a:endParaRPr/>
          </a:p>
        </p:txBody>
      </p:sp>
      <p:sp>
        <p:nvSpPr>
          <p:cNvPr id="92" name="Google Shape;92;p14"/>
          <p:cNvSpPr txBox="1">
            <a:spLocks noGrp="1"/>
          </p:cNvSpPr>
          <p:nvPr>
            <p:ph type="body" idx="1"/>
          </p:nvPr>
        </p:nvSpPr>
        <p:spPr>
          <a:xfrm>
            <a:off x="457200" y="1600201"/>
            <a:ext cx="8229600" cy="22860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If a wave reflects from a material that is more dense the reflected wave is inverted</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If a wave reflects from a material that is less dense the reflected wave is not inverted</a:t>
            </a:r>
            <a:endParaRPr/>
          </a:p>
        </p:txBody>
      </p:sp>
      <p:pic>
        <p:nvPicPr>
          <p:cNvPr id="93" name="Google Shape;93;p14" descr="http://tap.iop.org/vibration/superpostion/324/img_full_46800.gif"/>
          <p:cNvPicPr preferRelativeResize="0"/>
          <p:nvPr/>
        </p:nvPicPr>
        <p:blipFill rotWithShape="1">
          <a:blip r:embed="rId3">
            <a:alphaModFix/>
          </a:blip>
          <a:srcRect/>
          <a:stretch/>
        </p:blipFill>
        <p:spPr>
          <a:xfrm>
            <a:off x="1752600" y="3809999"/>
            <a:ext cx="5638800" cy="257453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When waves reflect at an angle</a:t>
            </a:r>
            <a:endParaRPr sz="4400" b="0" i="0" u="none" strike="noStrike" cap="none">
              <a:solidFill>
                <a:schemeClr val="dk1"/>
              </a:solidFill>
              <a:latin typeface="Calibri"/>
              <a:ea typeface="Calibri"/>
              <a:cs typeface="Calibri"/>
              <a:sym typeface="Calibri"/>
            </a:endParaRPr>
          </a:p>
        </p:txBody>
      </p:sp>
      <p:sp>
        <p:nvSpPr>
          <p:cNvPr id="99" name="Google Shape;99;p15"/>
          <p:cNvSpPr txBox="1">
            <a:spLocks noGrp="1"/>
          </p:cNvSpPr>
          <p:nvPr>
            <p:ph type="body" idx="1"/>
          </p:nvPr>
        </p:nvSpPr>
        <p:spPr>
          <a:xfrm>
            <a:off x="457200" y="1600201"/>
            <a:ext cx="8229600" cy="2133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The angle of incidence is the angle at which the wave strikes the surface it hits.</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The angle of reflection is the angle at which the wave bounces off the surface it hits.</a:t>
            </a:r>
            <a:endParaRPr sz="3200" b="0" i="0" u="none" strike="noStrike" cap="none">
              <a:solidFill>
                <a:schemeClr val="dk1"/>
              </a:solidFill>
              <a:latin typeface="Calibri"/>
              <a:ea typeface="Calibri"/>
              <a:cs typeface="Calibri"/>
              <a:sym typeface="Calibri"/>
            </a:endParaRPr>
          </a:p>
        </p:txBody>
      </p:sp>
      <p:pic>
        <p:nvPicPr>
          <p:cNvPr id="100" name="Google Shape;100;p15" descr="http://dev.physicslab.org/img/6a447bdf-2d34-4740-95d3-2b737c8f68ec.gif"/>
          <p:cNvPicPr preferRelativeResize="0"/>
          <p:nvPr/>
        </p:nvPicPr>
        <p:blipFill rotWithShape="1">
          <a:blip r:embed="rId3">
            <a:alphaModFix/>
          </a:blip>
          <a:srcRect/>
          <a:stretch/>
        </p:blipFill>
        <p:spPr>
          <a:xfrm>
            <a:off x="2438400" y="3689927"/>
            <a:ext cx="4157202" cy="2514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θ</a:t>
            </a:r>
            <a:r>
              <a:rPr lang="en-US" sz="4400" b="0" i="0" u="none" strike="noStrike" cap="none" baseline="-25000">
                <a:solidFill>
                  <a:schemeClr val="dk1"/>
                </a:solidFill>
                <a:latin typeface="Calibri"/>
                <a:ea typeface="Calibri"/>
                <a:cs typeface="Calibri"/>
                <a:sym typeface="Calibri"/>
              </a:rPr>
              <a:t>i</a:t>
            </a:r>
            <a:r>
              <a:rPr lang="en-US" sz="4400" b="0" i="0" u="none" strike="noStrike" cap="none">
                <a:solidFill>
                  <a:schemeClr val="dk1"/>
                </a:solidFill>
                <a:latin typeface="Calibri"/>
                <a:ea typeface="Calibri"/>
                <a:cs typeface="Calibri"/>
                <a:sym typeface="Calibri"/>
              </a:rPr>
              <a:t>= θ</a:t>
            </a:r>
            <a:r>
              <a:rPr lang="en-US" sz="4400" b="0" i="0" u="none" strike="noStrike" cap="none" baseline="-25000">
                <a:solidFill>
                  <a:schemeClr val="dk1"/>
                </a:solidFill>
                <a:latin typeface="Calibri"/>
                <a:ea typeface="Calibri"/>
                <a:cs typeface="Calibri"/>
                <a:sym typeface="Calibri"/>
              </a:rPr>
              <a:t>r</a:t>
            </a:r>
            <a:endParaRPr sz="4400" b="0" i="0" u="none" strike="noStrike" cap="none" baseline="-25000">
              <a:solidFill>
                <a:schemeClr val="dk1"/>
              </a:solidFill>
              <a:latin typeface="Calibri"/>
              <a:ea typeface="Calibri"/>
              <a:cs typeface="Calibri"/>
              <a:sym typeface="Calibri"/>
            </a:endParaRPr>
          </a:p>
        </p:txBody>
      </p:sp>
      <p:sp>
        <p:nvSpPr>
          <p:cNvPr id="106" name="Google Shape;106;p16"/>
          <p:cNvSpPr txBox="1">
            <a:spLocks noGrp="1"/>
          </p:cNvSpPr>
          <p:nvPr>
            <p:ph type="body" idx="1"/>
          </p:nvPr>
        </p:nvSpPr>
        <p:spPr>
          <a:xfrm>
            <a:off x="457200" y="1600201"/>
            <a:ext cx="8229600" cy="7620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Incident Angle (θ) = Reflected Angle (θ)</a:t>
            </a:r>
            <a:endParaRPr sz="3200" b="0" i="0" u="none" strike="noStrike" cap="none">
              <a:solidFill>
                <a:schemeClr val="dk1"/>
              </a:solidFill>
              <a:latin typeface="Calibri"/>
              <a:ea typeface="Calibri"/>
              <a:cs typeface="Calibri"/>
              <a:sym typeface="Calibri"/>
            </a:endParaRPr>
          </a:p>
          <a:p>
            <a:pPr marL="342900" marR="0" lvl="0" indent="-13970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pic>
        <p:nvPicPr>
          <p:cNvPr id="107" name="Google Shape;107;p16" descr="http://pelfusion.com/media/wp-content/uploads/2010/04/reflection-photo04.jpg"/>
          <p:cNvPicPr preferRelativeResize="0"/>
          <p:nvPr/>
        </p:nvPicPr>
        <p:blipFill rotWithShape="1">
          <a:blip r:embed="rId3">
            <a:alphaModFix/>
          </a:blip>
          <a:srcRect/>
          <a:stretch/>
        </p:blipFill>
        <p:spPr>
          <a:xfrm>
            <a:off x="1295400" y="2286000"/>
            <a:ext cx="6324600" cy="433352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Refraction</a:t>
            </a:r>
            <a:endParaRPr sz="4400" b="0" i="0" u="none" strike="noStrike" cap="none">
              <a:solidFill>
                <a:schemeClr val="dk1"/>
              </a:solidFill>
              <a:latin typeface="Calibri"/>
              <a:ea typeface="Calibri"/>
              <a:cs typeface="Calibri"/>
              <a:sym typeface="Calibri"/>
            </a:endParaRPr>
          </a:p>
        </p:txBody>
      </p:sp>
      <p:sp>
        <p:nvSpPr>
          <p:cNvPr id="113" name="Google Shape;113;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As a wave moves from one medium to another medium it is bent as the speed of that wave changes.</a:t>
            </a:r>
            <a:endParaRPr/>
          </a:p>
          <a:p>
            <a:pPr marL="342900" marR="0" lvl="0" indent="-342900" algn="l" rtl="0">
              <a:spcBef>
                <a:spcPts val="64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This change of speed and bending is related to the density and temperature of the mediums that it is moving between.</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alibri"/>
              <a:buNone/>
            </a:pPr>
            <a:r>
              <a:rPr lang="en-US" sz="3959" b="0" i="0" u="none" strike="noStrike" cap="none">
                <a:solidFill>
                  <a:schemeClr val="dk1"/>
                </a:solidFill>
                <a:latin typeface="Calibri"/>
                <a:ea typeface="Calibri"/>
                <a:cs typeface="Calibri"/>
                <a:sym typeface="Calibri"/>
              </a:rPr>
              <a:t>The straw looks broken because light is refracted as it moves from air to water.</a:t>
            </a:r>
            <a:endParaRPr sz="3959" b="0" i="0" u="none" strike="noStrike" cap="none">
              <a:solidFill>
                <a:schemeClr val="dk1"/>
              </a:solidFill>
              <a:latin typeface="Calibri"/>
              <a:ea typeface="Calibri"/>
              <a:cs typeface="Calibri"/>
              <a:sym typeface="Calibri"/>
            </a:endParaRPr>
          </a:p>
        </p:txBody>
      </p:sp>
      <p:pic>
        <p:nvPicPr>
          <p:cNvPr id="119" name="Google Shape;119;p18" descr="http://revision-systems.co.uk/wp-content/uploads/2013/03/refraction.jpg"/>
          <p:cNvPicPr preferRelativeResize="0"/>
          <p:nvPr/>
        </p:nvPicPr>
        <p:blipFill rotWithShape="1">
          <a:blip r:embed="rId3">
            <a:alphaModFix/>
          </a:blip>
          <a:srcRect/>
          <a:stretch/>
        </p:blipFill>
        <p:spPr>
          <a:xfrm>
            <a:off x="838200" y="1905000"/>
            <a:ext cx="7153275" cy="41338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959"/>
              <a:buFont typeface="Calibri"/>
              <a:buNone/>
            </a:pPr>
            <a:r>
              <a:rPr lang="en-US" sz="3959" b="0" i="0" u="none" strike="noStrike" cap="none">
                <a:solidFill>
                  <a:schemeClr val="dk1"/>
                </a:solidFill>
                <a:latin typeface="Calibri"/>
                <a:ea typeface="Calibri"/>
                <a:cs typeface="Calibri"/>
                <a:sym typeface="Calibri"/>
              </a:rPr>
              <a:t>The angle of refraction depends on the angle the wave hits at (incident) and the material it is moving between.</a:t>
            </a:r>
            <a:endParaRPr sz="3959" b="0" i="0" u="none" strike="noStrike" cap="none">
              <a:solidFill>
                <a:schemeClr val="dk1"/>
              </a:solidFill>
              <a:latin typeface="Calibri"/>
              <a:ea typeface="Calibri"/>
              <a:cs typeface="Calibri"/>
              <a:sym typeface="Calibri"/>
            </a:endParaRPr>
          </a:p>
        </p:txBody>
      </p:sp>
      <p:pic>
        <p:nvPicPr>
          <p:cNvPr id="125" name="Google Shape;125;p19" descr="http://www.math.ubc.ca/%7Ecass/courses/m309-01a/chu/Fundamentals/snell01.gif"/>
          <p:cNvPicPr preferRelativeResize="0"/>
          <p:nvPr/>
        </p:nvPicPr>
        <p:blipFill rotWithShape="1">
          <a:blip r:embed="rId3">
            <a:alphaModFix/>
          </a:blip>
          <a:srcRect/>
          <a:stretch/>
        </p:blipFill>
        <p:spPr>
          <a:xfrm>
            <a:off x="304800" y="1752600"/>
            <a:ext cx="8458200" cy="463901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title"/>
          </p:nvPr>
        </p:nvSpPr>
        <p:spPr>
          <a:xfrm>
            <a:off x="457200" y="76200"/>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Snell’s Law</a:t>
            </a:r>
            <a:endParaRPr sz="4400" b="0" i="0" u="none" strike="noStrike" cap="none">
              <a:solidFill>
                <a:schemeClr val="dk1"/>
              </a:solidFill>
              <a:latin typeface="Calibri"/>
              <a:ea typeface="Calibri"/>
              <a:cs typeface="Calibri"/>
              <a:sym typeface="Calibri"/>
            </a:endParaRPr>
          </a:p>
        </p:txBody>
      </p:sp>
      <p:sp>
        <p:nvSpPr>
          <p:cNvPr id="131" name="Google Shape;131;p20"/>
          <p:cNvSpPr txBox="1">
            <a:spLocks noGrp="1"/>
          </p:cNvSpPr>
          <p:nvPr>
            <p:ph type="body" idx="1"/>
          </p:nvPr>
        </p:nvSpPr>
        <p:spPr>
          <a:xfrm>
            <a:off x="457200" y="1066800"/>
            <a:ext cx="8458200" cy="5638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Snell’s Law is used to predict how a wave will bend as it moves from one medium to another.</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1" i="0" u="none" strike="noStrike" cap="none">
                <a:solidFill>
                  <a:schemeClr val="dk1"/>
                </a:solidFill>
                <a:latin typeface="Calibri"/>
                <a:ea typeface="Calibri"/>
                <a:cs typeface="Calibri"/>
                <a:sym typeface="Calibri"/>
              </a:rPr>
              <a:t>n</a:t>
            </a:r>
            <a:r>
              <a:rPr lang="en-US" sz="3200" b="1" i="0" u="none" strike="noStrike" cap="none" baseline="-25000">
                <a:solidFill>
                  <a:schemeClr val="dk1"/>
                </a:solidFill>
                <a:latin typeface="Calibri"/>
                <a:ea typeface="Calibri"/>
                <a:cs typeface="Calibri"/>
                <a:sym typeface="Calibri"/>
              </a:rPr>
              <a:t>1</a:t>
            </a:r>
            <a:r>
              <a:rPr lang="en-US" sz="3200" b="1" i="0" u="none" strike="noStrike" cap="none">
                <a:solidFill>
                  <a:schemeClr val="dk1"/>
                </a:solidFill>
                <a:latin typeface="Calibri"/>
                <a:ea typeface="Calibri"/>
                <a:cs typeface="Calibri"/>
                <a:sym typeface="Calibri"/>
              </a:rPr>
              <a:t>Sin(θ)</a:t>
            </a:r>
            <a:r>
              <a:rPr lang="en-US" sz="3200" b="1" i="0" u="none" strike="noStrike" cap="none" baseline="-25000">
                <a:solidFill>
                  <a:schemeClr val="dk1"/>
                </a:solidFill>
                <a:latin typeface="Calibri"/>
                <a:ea typeface="Calibri"/>
                <a:cs typeface="Calibri"/>
                <a:sym typeface="Calibri"/>
              </a:rPr>
              <a:t>1</a:t>
            </a:r>
            <a:r>
              <a:rPr lang="en-US" sz="3200" b="1" i="0" u="none" strike="noStrike" cap="none">
                <a:solidFill>
                  <a:schemeClr val="dk1"/>
                </a:solidFill>
                <a:latin typeface="Calibri"/>
                <a:ea typeface="Calibri"/>
                <a:cs typeface="Calibri"/>
                <a:sym typeface="Calibri"/>
              </a:rPr>
              <a:t>=n</a:t>
            </a:r>
            <a:r>
              <a:rPr lang="en-US" sz="3200" b="1" i="0" u="none" strike="noStrike" cap="none" baseline="-25000">
                <a:solidFill>
                  <a:schemeClr val="dk1"/>
                </a:solidFill>
                <a:latin typeface="Calibri"/>
                <a:ea typeface="Calibri"/>
                <a:cs typeface="Calibri"/>
                <a:sym typeface="Calibri"/>
              </a:rPr>
              <a:t>2</a:t>
            </a:r>
            <a:r>
              <a:rPr lang="en-US" sz="3200" b="1" i="0" u="none" strike="noStrike" cap="none">
                <a:solidFill>
                  <a:schemeClr val="dk1"/>
                </a:solidFill>
                <a:latin typeface="Calibri"/>
                <a:ea typeface="Calibri"/>
                <a:cs typeface="Calibri"/>
                <a:sym typeface="Calibri"/>
              </a:rPr>
              <a:t>Sin(θ)</a:t>
            </a:r>
            <a:r>
              <a:rPr lang="en-US" sz="3200" b="1" i="0" u="none" strike="noStrike" cap="none" baseline="-25000">
                <a:solidFill>
                  <a:schemeClr val="dk1"/>
                </a:solidFill>
                <a:latin typeface="Calibri"/>
                <a:ea typeface="Calibri"/>
                <a:cs typeface="Calibri"/>
                <a:sym typeface="Calibri"/>
              </a:rPr>
              <a:t>2</a:t>
            </a:r>
            <a:endParaRPr sz="3200" b="1" i="0" u="none" strike="noStrike" cap="none" baseline="-25000">
              <a:solidFill>
                <a:schemeClr val="dk1"/>
              </a:solidFill>
              <a:latin typeface="Calibri"/>
              <a:ea typeface="Calibri"/>
              <a:cs typeface="Calibri"/>
              <a:sym typeface="Calibri"/>
            </a:endParaRPr>
          </a:p>
          <a:p>
            <a:pPr marL="342900" marR="0" lvl="0" indent="-342900" algn="l" rtl="0">
              <a:lnSpc>
                <a:spcPct val="90000"/>
              </a:lnSpc>
              <a:spcBef>
                <a:spcPts val="640"/>
              </a:spcBef>
              <a:spcAft>
                <a:spcPts val="0"/>
              </a:spcAft>
              <a:buClr>
                <a:schemeClr val="dk1"/>
              </a:buClr>
              <a:buSzPts val="3200"/>
              <a:buFont typeface="Arial"/>
              <a:buChar char="•"/>
            </a:pPr>
            <a:r>
              <a:rPr lang="en-US" sz="3200" b="1" i="0" u="none" strike="noStrike" cap="none">
                <a:solidFill>
                  <a:schemeClr val="dk1"/>
                </a:solidFill>
                <a:latin typeface="Calibri"/>
                <a:ea typeface="Calibri"/>
                <a:cs typeface="Calibri"/>
                <a:sym typeface="Calibri"/>
              </a:rPr>
              <a:t>n</a:t>
            </a:r>
            <a:r>
              <a:rPr lang="en-US" sz="3200" b="1" i="0" u="none" strike="noStrike" cap="none" baseline="-25000">
                <a:solidFill>
                  <a:schemeClr val="dk1"/>
                </a:solidFill>
                <a:latin typeface="Calibri"/>
                <a:ea typeface="Calibri"/>
                <a:cs typeface="Calibri"/>
                <a:sym typeface="Calibri"/>
              </a:rPr>
              <a:t>1</a:t>
            </a:r>
            <a:r>
              <a:rPr lang="en-US" sz="3200" b="1" i="0" u="none" strike="noStrike" cap="none">
                <a:solidFill>
                  <a:schemeClr val="dk1"/>
                </a:solidFill>
                <a:latin typeface="Calibri"/>
                <a:ea typeface="Calibri"/>
                <a:cs typeface="Calibri"/>
                <a:sym typeface="Calibri"/>
              </a:rPr>
              <a:t>=Index of refraction for the incident medium</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1" i="0" u="none" strike="noStrike" cap="none">
                <a:solidFill>
                  <a:schemeClr val="dk1"/>
                </a:solidFill>
                <a:latin typeface="Calibri"/>
                <a:ea typeface="Calibri"/>
                <a:cs typeface="Calibri"/>
                <a:sym typeface="Calibri"/>
              </a:rPr>
              <a:t>n</a:t>
            </a:r>
            <a:r>
              <a:rPr lang="en-US" sz="3200" b="1" i="0" u="none" strike="noStrike" cap="none" baseline="-25000">
                <a:solidFill>
                  <a:schemeClr val="dk1"/>
                </a:solidFill>
                <a:latin typeface="Calibri"/>
                <a:ea typeface="Calibri"/>
                <a:cs typeface="Calibri"/>
                <a:sym typeface="Calibri"/>
              </a:rPr>
              <a:t>2</a:t>
            </a:r>
            <a:r>
              <a:rPr lang="en-US" sz="3200" b="1" i="0" u="none" strike="noStrike" cap="none">
                <a:solidFill>
                  <a:schemeClr val="dk1"/>
                </a:solidFill>
                <a:latin typeface="Calibri"/>
                <a:ea typeface="Calibri"/>
                <a:cs typeface="Calibri"/>
                <a:sym typeface="Calibri"/>
              </a:rPr>
              <a:t>=Index of refraction for the refracted medium</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1" i="0" u="none" strike="noStrike" cap="none">
                <a:solidFill>
                  <a:schemeClr val="dk1"/>
                </a:solidFill>
                <a:latin typeface="Calibri"/>
                <a:ea typeface="Calibri"/>
                <a:cs typeface="Calibri"/>
                <a:sym typeface="Calibri"/>
              </a:rPr>
              <a:t>θ</a:t>
            </a:r>
            <a:r>
              <a:rPr lang="en-US" sz="3200" b="1" i="0" u="none" strike="noStrike" cap="none" baseline="-25000">
                <a:solidFill>
                  <a:schemeClr val="dk1"/>
                </a:solidFill>
                <a:latin typeface="Calibri"/>
                <a:ea typeface="Calibri"/>
                <a:cs typeface="Calibri"/>
                <a:sym typeface="Calibri"/>
              </a:rPr>
              <a:t>1</a:t>
            </a:r>
            <a:r>
              <a:rPr lang="en-US" sz="3200" b="1" i="0" u="none" strike="noStrike" cap="none">
                <a:solidFill>
                  <a:schemeClr val="dk1"/>
                </a:solidFill>
                <a:latin typeface="Calibri"/>
                <a:ea typeface="Calibri"/>
                <a:cs typeface="Calibri"/>
                <a:sym typeface="Calibri"/>
              </a:rPr>
              <a:t>=Angle of incidence</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1" i="0" u="none" strike="noStrike" cap="none">
                <a:solidFill>
                  <a:schemeClr val="dk1"/>
                </a:solidFill>
                <a:latin typeface="Calibri"/>
                <a:ea typeface="Calibri"/>
                <a:cs typeface="Calibri"/>
                <a:sym typeface="Calibri"/>
              </a:rPr>
              <a:t>θ</a:t>
            </a:r>
            <a:r>
              <a:rPr lang="en-US" sz="3200" b="1" i="0" u="none" strike="noStrike" cap="none" baseline="-25000">
                <a:solidFill>
                  <a:schemeClr val="dk1"/>
                </a:solidFill>
                <a:latin typeface="Calibri"/>
                <a:ea typeface="Calibri"/>
                <a:cs typeface="Calibri"/>
                <a:sym typeface="Calibri"/>
              </a:rPr>
              <a:t>2</a:t>
            </a:r>
            <a:r>
              <a:rPr lang="en-US" sz="3200" b="1" i="0" u="none" strike="noStrike" cap="none">
                <a:solidFill>
                  <a:schemeClr val="dk1"/>
                </a:solidFill>
                <a:latin typeface="Calibri"/>
                <a:ea typeface="Calibri"/>
                <a:cs typeface="Calibri"/>
                <a:sym typeface="Calibri"/>
              </a:rPr>
              <a:t>=Angle of refraction</a:t>
            </a:r>
            <a:endParaRPr/>
          </a:p>
          <a:p>
            <a:pPr marL="342900" marR="0" lvl="0" indent="-342900" algn="l" rtl="0">
              <a:lnSpc>
                <a:spcPct val="90000"/>
              </a:lnSpc>
              <a:spcBef>
                <a:spcPts val="640"/>
              </a:spcBef>
              <a:spcAft>
                <a:spcPts val="0"/>
              </a:spcAft>
              <a:buClr>
                <a:schemeClr val="dk1"/>
              </a:buClr>
              <a:buSzPts val="3200"/>
              <a:buFont typeface="Arial"/>
              <a:buChar char="•"/>
            </a:pPr>
            <a:r>
              <a:rPr lang="en-US" sz="3200" b="1" i="0" u="none" strike="noStrike" cap="none">
                <a:solidFill>
                  <a:schemeClr val="dk1"/>
                </a:solidFill>
                <a:latin typeface="Calibri"/>
                <a:ea typeface="Calibri"/>
                <a:cs typeface="Calibri"/>
                <a:sym typeface="Calibri"/>
              </a:rPr>
              <a:t>Both incident and reflected angles are measured relative to a normal line which runs perpendicular to the surface of the 2 mediums.</a:t>
            </a:r>
            <a:endParaRPr/>
          </a:p>
          <a:p>
            <a:pPr marL="342900" marR="0" lvl="0" indent="-139700" algn="l" rtl="0">
              <a:lnSpc>
                <a:spcPct val="90000"/>
              </a:lnSpc>
              <a:spcBef>
                <a:spcPts val="640"/>
              </a:spcBef>
              <a:spcAft>
                <a:spcPts val="0"/>
              </a:spcAft>
              <a:buClr>
                <a:schemeClr val="dk1"/>
              </a:buClr>
              <a:buSzPts val="3200"/>
              <a:buFont typeface="Arial"/>
              <a:buNone/>
            </a:pPr>
            <a:endParaRPr sz="3200" b="0" i="0" u="none" strike="noStrike" cap="none" baseline="-25000">
              <a:solidFill>
                <a:schemeClr val="dk1"/>
              </a:solidFill>
              <a:latin typeface="Calibri"/>
              <a:ea typeface="Calibri"/>
              <a:cs typeface="Calibri"/>
              <a:sym typeface="Calibri"/>
            </a:endParaRPr>
          </a:p>
          <a:p>
            <a:pPr marL="342900" marR="0" lvl="0" indent="-139700" algn="l" rtl="0">
              <a:lnSpc>
                <a:spcPct val="90000"/>
              </a:lnSpc>
              <a:spcBef>
                <a:spcPts val="640"/>
              </a:spcBef>
              <a:spcAft>
                <a:spcPts val="0"/>
              </a:spcAft>
              <a:buClr>
                <a:schemeClr val="dk1"/>
              </a:buClr>
              <a:buSzPts val="3200"/>
              <a:buFont typeface="Arial"/>
              <a:buNone/>
            </a:pPr>
            <a:endParaRPr sz="3200" b="0" i="0" u="none" strike="noStrike" cap="none" baseline="-25000">
              <a:solidFill>
                <a:schemeClr val="dk1"/>
              </a:solidFill>
              <a:latin typeface="Calibri"/>
              <a:ea typeface="Calibri"/>
              <a:cs typeface="Calibri"/>
              <a:sym typeface="Calibri"/>
            </a:endParaRPr>
          </a:p>
          <a:p>
            <a:pPr marL="342900" marR="0" lvl="0" indent="-139700" algn="l" rtl="0">
              <a:lnSpc>
                <a:spcPct val="90000"/>
              </a:lnSpc>
              <a:spcBef>
                <a:spcPts val="640"/>
              </a:spcBef>
              <a:spcAft>
                <a:spcPts val="0"/>
              </a:spcAft>
              <a:buClr>
                <a:schemeClr val="dk1"/>
              </a:buClr>
              <a:buSzPts val="3200"/>
              <a:buFont typeface="Arial"/>
              <a:buNone/>
            </a:pPr>
            <a:endParaRPr sz="3200" b="0" i="0" u="none" strike="noStrike" cap="none" baseline="-250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1"/>
          <p:cNvSpPr txBox="1">
            <a:spLocks noGrp="1"/>
          </p:cNvSpPr>
          <p:nvPr>
            <p:ph type="title"/>
          </p:nvPr>
        </p:nvSpPr>
        <p:spPr>
          <a:xfrm>
            <a:off x="612775" y="3581400"/>
            <a:ext cx="8229600" cy="2895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4400"/>
              <a:buFont typeface="Calibri"/>
              <a:buNone/>
            </a:pPr>
            <a:r>
              <a:rPr lang="en-US" sz="4400" b="0" i="0" u="none" strike="noStrike" cap="none">
                <a:solidFill>
                  <a:schemeClr val="dk1"/>
                </a:solidFill>
                <a:latin typeface="Calibri"/>
                <a:ea typeface="Calibri"/>
                <a:cs typeface="Calibri"/>
                <a:sym typeface="Calibri"/>
              </a:rPr>
              <a:t>If n2 is larger than n1 the wave refracts toward the normal.</a:t>
            </a:r>
            <a:br>
              <a:rPr lang="en-US" sz="4400" b="0" i="0" u="none" strike="noStrike" cap="none">
                <a:solidFill>
                  <a:schemeClr val="dk1"/>
                </a:solidFill>
                <a:latin typeface="Calibri"/>
                <a:ea typeface="Calibri"/>
                <a:cs typeface="Calibri"/>
                <a:sym typeface="Calibri"/>
              </a:rPr>
            </a:br>
            <a:r>
              <a:rPr lang="en-US" sz="4400" b="0" i="0" u="none" strike="noStrike" cap="none">
                <a:solidFill>
                  <a:schemeClr val="dk1"/>
                </a:solidFill>
                <a:latin typeface="Calibri"/>
                <a:ea typeface="Calibri"/>
                <a:cs typeface="Calibri"/>
                <a:sym typeface="Calibri"/>
              </a:rPr>
              <a:t>If n2 is less than n1 the wave will refract away from the normal.</a:t>
            </a:r>
            <a:endParaRPr sz="4400" b="0" i="0" u="none" strike="noStrike" cap="none">
              <a:solidFill>
                <a:schemeClr val="dk1"/>
              </a:solidFill>
              <a:latin typeface="Calibri"/>
              <a:ea typeface="Calibri"/>
              <a:cs typeface="Calibri"/>
              <a:sym typeface="Calibri"/>
            </a:endParaRPr>
          </a:p>
        </p:txBody>
      </p:sp>
      <p:sp>
        <p:nvSpPr>
          <p:cNvPr id="137" name="Google Shape;137;p21" descr="data:image/jpeg;base64,/9j/4AAQSkZJRgABAQAAAQABAAD/2wCEAAkGBxEHEBATEhQTFBMSEBAYGRgVFRQVFxoUFhcbGBQYFhMZHiggGBonGxYVITMjJTU3OjoxGCAzOjM4NyouLisBCgoKDg0OGxAQGzgmHyYrMjQ1NzAyNzQ2MjQ3LTc3ODIwNC0vNyw4MCs0Lyw1LDctLzUsLjctLywsLTg3NywsN//AABEIAJwBRAMBEQACEQEDEQH/xAAbAAEAAwADAQAAAAAAAAAAAAAAAwQFAQIHBv/EAEUQAAIBAgMDBgsECgEEAwAAAAECAAMRBBIhBRMxBhYiMkFRNFJTYXFzkqKy0dIUIzOBFUJidIKDkaGxs7QkcsHxB0Pw/8QAGwEBAAIDAQEAAAAAAAAAAAAAAAMEAgUGBwH/xAA7EQEAAQICBAsHAwMFAQAAAAAAAQIDBBEFITFREhUWQVJxgZGx0fAiMjM0YXKhBhOyFELhI2KCovFj/9oADAMBAAIRAxEAPwD3GAgICAgICAgfOYzbtbB1ql1ptSGJNFQMwe/2YYjeM+oCgh1IA4ENfQqQq7W2/isItUU/s7NRwuNqs5Wpkc0BRYBFD9EHespNzYrfXhAmfbuIw1RxU3OWnXqUiQKnW+y/akbibBV6BGuY9Lo9WBzgtsVsU2GVioYY+pRfIAFcDCVatsuZ8pDZQQGOtM68QA+mgICAgICAgICAgICAgICAgUNt4x8DSDIFLGthkAa9vvayUzcjUaOYGZQ25VI6Qp3pMyvZWG9IrPR+4BY5WugbKc3WVb65oFTD7cxrqtQjDFWw+Eq5QKqn74lAm8zHibNmt0bFbNfMA74nlDXwr01O6bLXo0qtlKZt7WFIOhap0LdJsvTJyEHLoSG3sas1em5Y3IxGKX+Fazqo/IAD8oF+AgICAgICAgICAgICAgICB13a3vYXvfgONrX9NtIFLaDJgKS2poRvKNLLYABa1VKbaW4dK9u20C4aSnsHG/AcbZb+m2nogcJQRLWVRltawAsALC3dYEj84EkBAQEBAQEBAQEBAQEBAQEDhlDcQDqDr3g3H9xA6blbg5VupYg2FwW6xHcTc/1gV8bUXCCnZFOapRp8ALAtYf07BAnfDo/FVOjDVQdG6w/Owv6IEiqF4C2pP5nUwOYCAgICAgICAgICAgICAgICBmcofwU/esD/AMmlA04CAgICAgICAgICAgICAgICAgICBnba6tH95w/xiBowEBAQEBAQEBAQEBAhxlFq9N1VzTZlIDqASp7CAdDPlUTMZQktV00VxVVGcRzb2HT25V2WwTHoqA5QMRTzGiSTa1S4+5PV4mxv5pDF2qjVc7+b/DZVYG1iImvBzMz0Z97s6XPs1w+hRg4BBBBGhGot5jJ2qmJicpcw+EBAQMzlD+Cn71gf+TSgacCjtPaH2E0QEeo1aqaahcosRTerdixFhakR6SIFaltN8S2GemUNHEIrBcrb3Iyht4WvZVF1BWx1Ya62gWxtKmKu6a6OScocWD2BJ3bcGNlY2GoAuRbWBW/TQ370t29xW3Qbo5Wq7gYiy63AyFtTbVbd0CxsfFvjaWZwqtvK6kKSQN3VZNCbE9Xjp6BwgXYCAgICAgICAgICAgICBnba6tH95w/xiBowMuhtf7U7IiFWvXCs9srNRfI/VJNrkf3gMFtPJRapXemFV8oqKCiVAbBWRCzEXY5QLnNYEaMIEuI2oKFEVclSxekoXKFc7yotNDlYi1ywNjY+a+kCsdru74QKgC1sRWpVMx6SmnTqsQoGjHNStfugbEBAQEBAQEBA61KYqghgCDxBFwfyiYzfaappnOJyl8+di1tjsXwLLkJJOGqG1K5IuaTAXpHRj2i54SD9uqjXb7vJtYxtrExwcXGvpxt/5Rsnm3Tq2r2ytu0toEob0q6gZqNSy1BoNQP1l1HSGkzouxVq2TuVsTgblmOHHtUTsqjZ/ifpLUkikQEDM5Q/gp+9YH/k0oGnAhr4ZK7U2YXNJy66kWYo1MnTj0XYa98Cpg9iUcEyGnvFyU6aAb2rlyU1yoCpazWHf6eMC3SwqUWZ1UBn4t2nzX7vNAiOzaRcPl6Qrb2+ZvxN1uL2vb8PS3Dt46wJsNh1wqlUFgXqNxJ6TsXY6/tMTAlgICAgICAgICAgICAgIGdtrq0f3nD/ABiBowKFXZFGqrKVNmFcGzup+/bNVswNxc93DsgWMPhFoIU6TKb9dmqaHiLuSbeaB0Oz6WQU8oCCojgC4AZHFRbW4AMoNuGluEANnUlKHL+HWqVV1bSpUDhzx1uKr6cNfMIFqAgICAgICAgIHGYXtcXte3bbvtAo7V2RR2qAKi9JSCrr0aiG4N0qDVToOEwrt017VnDYu7h59idU7YnXE9cbJZa4vF7ByrXU4mhwFWkpNZRoAa1L9YWvdl106si4Vdv3tcb+ftXZtYbF5zZngV9GZ9mftnm6p1fVuYLGU8ei1KTK6MAQVN+Iv+R14SamqKozhrr1m5Zrmi5GUwyuUm3f0Nl0H4OIqm4Y3Wjkugy8GbeCzHQZeGsyROduY1KoNIH7ynX2Y7Cx0WpilCHNaxuab8O7ziBtwEBAQEBAQEBAQEBAQEDq7imCSQAASSdAAOJJ7BA4o1VrqGRgysLgqQQR3gjjA7wEBAQM7bXVo/vOH+MQKWB5QivUdSNAMQQFVyw3NUUiD45YtcZeFrQNrD1lxKq6m6sLj/1AkgQ4rFU8Gpao6oovqxAGguePmBnyaopjOUlu1Xdq4NEZz9GK3KFsfdcJQeuCv4j/AHVHW4FmcXcdvRFrHQyH96avcjPwbCNH02deJuRT9I11d0ao7Zzz5nwmyeR+PxmNqpXepTo03uzJUfKwPSVaRPHQjW2np0lOjD3KrkxVOUetjpsTpjB2sJTXapiquY1RMRnHNnV619Wt6vh6C4ZFRBZVAAGp0HnOp9JmyiIiMocRcrqrqmqrbKSfWBAQEBAQEDOTBBMY1UL16AVn7SVborfjYAsQOF2Y8SbhowEDCxnJ/ds1XCP9nqkgkD8GoQbne0uFzqMw11/Iw1WtedGqfw2VrSHCpi3iaeHT/wBo6p+m6dSjV2hSxRWnj0OFqhKqZiwFGpTYjeKlY6FWyocps2g9J+U3stVeqfw+3dHTVE14WeHT9Pejrjb2xqlEuPo7bR8VQcsr19l0SpUqVNHGZrk31zCsNPN57DO3dpuRnSr43A3cHc/buxryzfYSRUICAgICAgICAgICAgIFbaLFKTkU96QAQmmpB01PCxsb+bQQI9j093S1DBmZ2bMuXpMbsQtzlW/AXOnbAuwEBAQM7bXVo/vOH+MQI6+yMoc0X3dRgwVmBdUDuHqhVBU9Ijv42PZAqtt7D7KCUMwq11AXdYdCWLWJNkzNk6pPSOnEntkVV6mmcts7oX7Gjb92j9yY4NHSq1R61823mdS+0dp3yilg0uwGcb+rbUAlVIRb6G1zbvMx/wBWr6fmU2WAsbZm5P09mnvmM/xGf0TYfkvh1bPVDYmp42IO9tqT0VPRTU8FAn2LFOec65+qOvSl+aeBb9indTq752z2y25M1xAQEBAQEBAgx2JGDpvUIJCKTYcZJatzcrimOdDiL0WbVVydkRm+e56UvJ1Pd+c2HFVzpQ0XKSx0J/Hmc9KXk6nu/OOKrnSg5SWOhP48znpS8nU935xxVc6UHKSx0J/Hmc9KXk6nu/OOKrnSg5SWOhP48znpS8nU935xxVc6UHKSx0J/Hmy+U23ae3MM9EB0zfrFVc/lrpfhfuv33kV7Q1y5TweFC7o/9YYfCX4uzbqnLmziPXnk+J2aH5NXqCoGpGrhmqLlIJWnWRxl161xYX8YyhXom9g6Ju8KJiNvU6mP1fo/T1yjBzRVRXM+xM5THCnmnLXlPO9KHLWkf/rqe785sqNG1V0xVFUZS4/Eaet2LtVquic6ZmJ2cxz0peTqe785lxVc6UIeUljoT+PM56UvJ1Pd+ccVXOlByksdCfx5nPSl5Op7vzjiq50oOUljoT+PM56UvJ1Pd+ccVXOlByksdCfx5nPSl5Op7vzjiq50oOUljoT+PNNhOVtPFVEQU3BdlW5y9pt3zC5o2uimapmNSWxp+zeuU24pnOZy5n0U1zfEBAQEBAq7Txo2dSaowJC5dBx1IH/mS2LU3a4ojnVsXiacNZm7VGcR55MHnpS8nU935y/xVc6UNLyksdCfx5nPSl5Op7vzjiq50oOUljoT+PM56UvJ1Pd+ccVXOlByksdCfx5nPSl5Op7vzjiq50oOUljoT+PM56UvJ1Pd+ccVXOlByksdCfx5nPSl5Op7vzjiuvpQ+x+pLE6oon8MPbf/AMg0a5p0qKFqu9pkZiMgZSCMzDs9HdNXXlN2LNmqKqp7u/ydbZwly3g6sdjqKrVqnLbETVOc5aqc9WvpZb4hG21f0jf7ZUrOp0NGjalRK6izal2vfv8A6iXeJbtXv19kammj9aYOx8tYmJ6VWVVXZ/bHc2MDylwmz1yUsOaa9yhAO/s9Mlp0RVTGUTChe/VlN6rhXIqmfr/6sc9KXk6nu/OZcVXOlCHlJY6E/jzOelLydT3fnHFVzpQcpLHQn8eZz0peTqe7844qudKDlJY6E/jzOelLydT3fnHFVzpQcpLHQn8eazs7lTTx9VKYRwWJ1NraAn/xI72j67VE1zMaljC6ctYi7FqmmYmepvzXt2QEBAQM7lD4LX9WZZwnx6etR0n8pc+2XmU6d5wrYis1JlsFILKLa5jc2JHYAo6R9BkdVUxMJaKKaqZz2/j1OxZkiIgICBV2log9dh/9ySK9ETTlO+PFZwlc0XeFTtiKp/6y5wXQDJ5NsoPelgU/sbfwylo2ZopqsT/ZOXZtj19HQfqmmm9dtaQtxqv0cKdeeVcTlXG/bET25RsWZsnLEBAQEC7sPwnD+up/5EgxPwauqV3R3zdv7o8XqM5Z6QQEBAQEDH5XeB1v5fxrLmj/AJint8Gq038jX2fyh5wxsDoTpwFrnzC+k6OXARrlDg6xroGYAE5gQDcXBI0NhfhMaKpqjOWd2iKK5iNn+E8zRkBAixNUUl4FixyhRbUns1075Tx16m3aymM5q1RG+Zbz9P4G7isZFVFfApt+3VX0aads8+vdGWvqzY42OuDek97nOlx2BiR1f2bZuPmmqwmhv6a7RdmebZ9fLb+HXad/XHGmCvYOmjKJq1TvojOde6rOKdmcbY3N2dC81ICAgICBq8lvDKPpb4TKmO+BV65200N87b7fCXpM5p6CQEBAQM7lD4LX9WZZwnx6etR0n8pc+2XmU6d5wgbDBnD5mBsBYEWsCTwI8/Z3DumE0e1wkkXJijgZQnmaMgICBU2n+GPXYf8A3JI7uztjxT4f3+yr+Mu1QbqqjAaVLo3pAvTPD/uH8QlC9H7OMouRsr9mevm5uz/x0mBmcboS/hZnOqzMXKY/2zqriNeyPenVMap55WZs3KEBAQEC7sPwnD+up/5EgxPwauqV3R3zdv7o8XqM5Z6QQEBAQEDH5XeB1v5fxrLmj/mKe3warTfyNfZ/KHnM6R5+6UqYoiw4XJ/qST/cz5EZRlDKqqapzl3n1iQOCcup0A758qqimJqnZDO3bruVxRRGdUzlERtmZ2RHWrYcfaG3h4C4p6cFPFvS1v6W7zNZhKZxF3+qq2bKernnt5vo6vTFynReEjRFqfbnKq9MZ66tsUbdlETr1e9Ge3VHOO4U/XUvimwuc3W5eztq6p8FmSISAgICAgavJbwyj6W+EypjvgVeudtNDfO2+3wl6TOaegkBAQEDO5Q+C1/VmWcJ8enrUdJ/KXPtl5lOnecEBAQEBAqbT/DHrsP/ALkkd3Z2x4p8P7/ZV/GUuLomujKNDoR/3KbrfzXAlfH2JvWKqY27Y641w2n6d0hGB0javVz7GeVX21RlPPGyJzjdMRLtQrCuoYXsew8QeBB84Nx+Ukwt6L1mm5HPH55/yq6WwFWAxtzDVf2zq+sTrie2JifFJLDXEBAQLuw/CcP66n/kSDE/Bq6pXdHfN2/ujxeozlnpBAQEBAQMfld4HW/l/GsuaP8AmKe3warTfyNfZ/KHnM6R5+QEBAq4n/qG3Y4WBc69W+ifxWP5A981eKmcTdjDU7I11dW7/k63RFFGi8JOlb0e3OdNmJy97nuZTE6rerLfPYpbZovVdMoB6JA+7Z7PmHVYECkbX6Rlq7RMTEU+HrJo7F6KuFVcnXM5zriM+uMtevmhNiKjM7AkELXw+WwtYG17m+pveZ1TOeU74Q0U0xRExt4NWbRk6oQEBAQEDV5LeGUfS3wmVMd8Cr1ztpob5232+EvSZzT0EgICAgZ3KHwWv6syzhPj09ajpP5S59svMp07zggICAgIFTafUHrsP/uSR3dnbHinw/vz9tX8ZV8JtFqpbos3RJACMpuGygKzWDenQDt0kdN2Zz1JbmHppiNeXbnzZ82uOrbuT4CoGLAdVgKidnRfraeZrn+ISngpi3fuWY2T7UdU7fz4w6HTsVYvR+Gx1XvxnarnfNPuzOudc09WcxP0XJtHJEBAQLuw/CcP66n/AJEgxPwauqV3R3zdv7o8XqM5Z6QQEBAQEDH5XeB1v5fxrLmj/mKe3warTfyNfZ/KHnM6R5+QECHFVjRXQZmJso72tcX7hoSfRKeNxM2aPYjOqdURvny3t3oLRdOPxE/vVcGzRHCrq3Uxu1TrnZEZOcPRFBbXueJbtZu0mZYTDRh7fB2zO2d870emtLV6SxM3MuDRGqinmpp5ojLKOvUllpqFXHDRPXUv8yO5zdcJrPP1T4LUkQkBAQEBA1eS3hlH0t8JlTHfAq9c7aaG+dt9vhL0mc09BICAgIGdyh8Fr+rMs4T49PWo6T+UufbLzKdO84ICAgICBU2n+GPXYf8A3JI7uztjxT4f3+yr+MlTAqQwUsha2oJNhcEqoa4VTaxAtx79Ym1GU5aim/VnE1a8vWc5bZjmzK43Apt4hsxsB0GFibDgAcp9AM1+Oj9qq3iOjOU9U6vw6X9O1f1dvE6Nmfi050RMz8Smc4jrqjP6zlELc2jlJ1EPhAQLuw/CcP66n/kSDE/Bq6pXdHfN2/ujxeozlnpBAQEBAQMfld4HW/l/GsuaP+Yp7fBqtN/I19n8oeczpHn5A4Jtx0A7+6Y11RRTNVU5RCSzZuXrkW7cZ1TOURG2ZVsL/wBQd6RxBCDuQ219LWv6Leea3B0ziLk4quPpTG6N/XPg6rTd2nR2GjQ9irOYmKrsxnlNeXuxr92iJynVHtRnlnGS1No5EgVsdwp+upfFI7nN1prO2rqnwWZIhICAgICBq8lvDKPpb4TKmO+BV65200N87b7fCXpM5p6CQEBAQM7lD4LX9WZZwnx6etR0n8pc+2XmU6d5wQEBAQECtj6ZqoABc7yifyWorH+wMwuRMxq3x4pbNUU1Zzun+MrMzRI69ijXBIytcAXJFtbDtlXG8H9ivhRnGXM2+gf3I0jZm3VFNUVRlNU5Rt2Z5Tlns2KGxNoHHKQRY0wguTfNcHXzHT+81+hsfVibc0VRrpiIzz27fJ0f65/TtvRWJpvW684vVVzlllwcpicoy2x7WrVGURk05unCkBAu7D8Jw/rqf+RIMT8Grqld0d83b+6PF6jOWekEBAQEBAx+V3gdb+X8ay5o/wCYp7fBqtN/I19n8oeczpHn5Aq1T9pYoOqts57/ANj/AAT5iB2zVX5nF3f6en3afenf/t83X6Oop0Ng40ldj/WuRMWonLV/9Zz1/SjVr27pWjrNrEZORqmapzkh8IEGLQuEsL2qUz+QOswriZyy3pbVURnnulPM0RAQEBAQNXkt4ZR9LfCZUx3wKvXO2mhvnbfb4S9JnNPQSAgICBU2rhmxlCqi2u6kC/D85NYri3cpqnmlWxlmq9Yrt07ZjJ8dzOxPjUvab6ZueNLO6fXa5Lk5it9PfPkczsT41L2m+mONLO6fXacnMVvp758jmdifGpe030xxpZ3T67Tk5it9PfPkczsT41L2m+mONLO6fXacnMVvp758jmdifGpe030xxpZ3T67Tk5it9PfPkczsT41L2m+mONLO6fXacnMVvp758jmdifGpe030xxpZ3T67Tk5it9PfPkczsT41L2m+mONLO6fXacnMVvp758jmdifGpe030xxnZ3T67Tk5it9PfPkgo8hK1FnZTSBfLfpNa4vr1e28p2L+GsXa7lETHCy1Zbs/rz5t1pGxpLH4Wxh79UTNrhREzM5zE5ap9n+3g/WZT8zsT41L2m+mXONLO6fXa0vJzFb6e+fI5nYnxqXtN9McaWd0+u05OYrfT3z5HM7E+NS9pvpjjSzun12nJzFb6e+fJY2dyVr4WtScmnZKik2Zr2BubdGRXtI2q7dVMROuPXOsYTQWJs36LlUxlExO2fJ9pNK64gICAgIGft7BNtDD1KaWDNkte4GjAnh6JYwt2LV2K6tkeSlpHDV4nDVWqNs5beuJfJ8zsT41L2m+mbfjSzun12uW5OYrfT3z5IsVyRxdJGKbp2FrLmPEm3aALDjx7JDf0pT+3P7UTwubP/1d0d+m5nE0f1dURbz15ZzPVs551fTPNzQ5EYiioGake8lmuWPEno9swwuLsWLcURnM887537U+l9H43SOKm/VwYjZTTnqppjZTGVMao/yk5nYnxqXtN9Ms8aWd0+u1q+TmK3098+RzOxPjUvab6Y40s7p9dpycxW+nvnyOZ2J8al7TfTHGlndPrtOTmK3098+RzOxPjUvab6Y40s7p9dpycxW+nvnyOZ2J8al7TfTHGlndPrtOTmK3098+RzOxPjUvab6Y40s7p9dpycxW+nvnyOZ2J8al7TfTHGlndPrtOTmK3098+RzOxPjUvab6Y40s7p9dpycxW+nvnyOZ2J8al7TfTHGlndPrtOTmK3098+RzOxPjUvab6Y40s7p9dpycxW+nvnyXdi8ma+Br06jGnlUm9ixOqkadHzyDE4+1ctTRETnPreu6P0JiMPiKbtcxlG6Z3dT6+ad1JAQEBAQEBAQEBAQEBAQEBAQEBAQEBAQEBAQEBAQEBAQEBAQEBAQEBAQEBAy02ozYk0SiKNbZnIqMANWSmUyuouLlWJGYXAvA4p8oKNQXGfXRAUKtUNyPu1Nr6q2vCwLXy6wOP04ruAgDKdx0s1rGpUemwK2uGU0yCDre4NrQJ8DtH7SQrIyuFGa3TRagALoKlhexNrkC8CCnt1LqHBTNXqUgf1cy1WpIMxtdmKXsL2vrprA709u0KlrNqVU5bdLV92Vy8c6uQGXiCReBaxuNXA0q1V8wSijuxAucqrmYqBqdL6eaBCm16JF2bJaslKzjK29fKUXL3lXRrdx1tY2CR8eq1d3ZydLkC4W/VzdutvnAp4DlDSxop2DdNKTXytkBqUxURQ5AuSpPotra4uFbY/KuhtCnUqM9FURKD5krLVUCsSKaswAtVutimvWWxN4Gpjtq4fZ5ArVqVIkEgVKiJcDiRmIuIEe0tsUtmsq1M3Sp1alwpIWnSKbx2bgoG8U+fW14E64+mzOobWmCToeA61jazWOhtex0OsClW29ToqjsrqrM46QI0WjUrXW1wejTOlx/WwIQY/lNSwqI3QQvVyD7Q/2dQchqDMzKSCUFwLX77a2C9gNrUsdkCkhnpI+Ug6B1DBS3VzgFSVBuAwPAgkL8CPEV1wylmNlHpPHQAAakkkAAakkCBRp7Zp1KiUwtTeNmuuTVMpTNvDwXSoh46g3FxAnxu0aeCIDE8CTbXKg4u3co/wD3A2Cpi+UFDCZi2fKorHOqFkO5VnqgONMyhCLd4IF7NYJMVtqlhmZTfoVMjmx6Jy03vw6oWqpLHQAEngYHH6bpA0wcwFSoUViuVS+ZlUKT1sxUkZb6WPA3gdMHt6nXuGGUitWpnW6qUrPRTM2li5S4HnA7iQjblEhamqJUYvWdBdShOQstRkDdYBlA7LhrgmBNgNuU8YE0Ks9Xd2sSA+53/WtwydvfpA1ICBnVdrooqkBiKYfpEHIShyuMwuQQdNR2G14FWtymo01qsLjdmsLuDTUmjVFGqc7fqK5W7cLG4vrAm2Zt2ljUpsXpA1Kr0lyVBUR6iAlhTewz6Kx4fqnugT1NorReurCy0aNJy3G+cuCMtuzdj2oFevt6nh8udXUGnVcgoxe1N6anKqg59ay9U+YAm9gpbZ5W0tlhCQoJTEMVqVFpNahkzpTFjvKp3i2XQHvEDbp46nUZ1DC6XvcEDTiQx0YA6G3A6HWBDQ2xh8UtRqVVK27XMwostVrWJHRQk3NjYdsANr0CubeLkNSkga4ys9XLuwjDRrl1GnfAkq4zd1cmUn7lnuNT0SBYLbUm/wDaBAdt4cKWL9EbvWxIu65wNL8E6R7l6RsNYGjxgUX2bvKy1Gq1SqtmWmcmQPYrmBy5+BbTNbXhAq4jk5RxCKrZugmVSQjFTckOAylS3SI1BFiQRAmTYtKmVK3XKtAACwH3TMy9nElzeB3TZapiDXzMWK2t0LDv6QXOfQxIHYBAq1OTdJ3z5ql8zNYFbZjW36nq36LnhwOmYGwICyNkUxUFTW4rtV7LZjT3ZXh1f17eMAYE2OwQx1KvSdmy1qbobZQVV1ynKbek631P5QKuL2QKoqZWINXF4Wu19Rei1G4UDhdaAHpJ9ECXE7LXEVqdUs16fBRktfsObLnHoUgHtBgQ4HYNLBJTRS5FM0SLkX+6pCit7DxQL+eBGNgilRrU1d2apRFINUynLTUNu0AUC6rnbU3JvqTpYNDFYGniyC63sLcWH+DAg2nsintPNnLDNhsTQ6JA6FfJnOoPSG7W356QOcNhagq1XqFTmBVCpYFU8W3Z3k3uT5gAApnkzSZMpeoenUa/3a6vSqUSLIgXq1W1tckC5NoFnEbIWqSy1KlNy6sGTISCE3egdWWxXTUHjpaBxg9nthqo6m5p01SkLtmRQqgg3vmJI6xPAKLXzFg04EWJw64pSrC4Nu0g3BuCCNQQQCCO0QKVDZIwpLq7NWKOC75ek7BBncKoF/u0GgAsOEBjti0toGk1TpPTABbKhzL+spDKbAkA9Gx7jqbhVx3J5cS66saLNXz0s2VAK1OotUplAOZmqAkk6a2tc3CbDbBSiXLVKtRqjOzNUKG5aklFuiqhQMtNdAALkwFXk/SqNTbNUG7SmoAK2+7YOjHo3uCL24HiQSFIDrR5OUKVQVACWFSq5uKZuz1Gqi5K3GVna2UjS172EDu+w6bGmQ9RWpGqVYFLg1HzMbFSD2jUcCe2xAdMPsg4d3ZLArQFKmx1a2rFm07yLD9nz6BrqLAX104wOYGVV2FTq1KzlnvVQqR0BYG17MFzNwHXJtwFhpA4OwKRtq9x9qtquhxFda7HhxDotvNobwJF2XuxSAdmKV94zPlzOSrAk5QFB6Q4ADThAnTZ60/tFi18Q+dtRo26Sl0dNOjTXjfW/ogUKPJulTCdKoSi1Bf7tb53pOegiBV1oJooA1Y2ubwO+O5P08Zmu9RQ++D5SvTp1su9pm6mytkXVbMLaMIFjDYWoKtV6mRg11QjMCKd9Fy8B3k3uT5gAAnwuCp4S+RbXtfUnhw4nzwKtXZIFEUkNgMRSqa/s11rFRa2lhlHcLd0C2mFVKr1dcz06SHha1Muy2896jf2gZ2K2UyUd1RK5XrVWqCpfpU6hdmphlHRF2RRoeguXuIDXGkDmAgICAgICAgICAgICAgICAgICAgICAgICAgICAgICAgICAgICAgICAgICAgICAgICAgICAgICAgICAgICAgICAgICAgICAgICAgICAgICAgICB//2Q=="/>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8" name="Google Shape;138;p21" descr="data:image/jpeg;base64,/9j/4AAQSkZJRgABAQAAAQABAAD/2wCEAAkGBxEHEBATEhQTFBMSEBAYGRgVFRQVFxoUFhcbGBQYFhMZHiggGBonGxYVITMjJTU3OjoxGCAzOjM4NyouLisBCgoKDg0OGxAQGzgmHyYrMjQ1NzAyNzQ2MjQ3LTc3ODIwNC0vNyw4MCs0Lyw1LDctLzUsLjctLywsLTg3NywsN//AABEIAJwBRAMBEQACEQEDEQH/xAAbAAEAAwADAQAAAAAAAAAAAAAAAwQFAQIHBv/EAEUQAAIBAgMDBgsECgEEAwAAAAECAAMRBBIhBRMxBhYiMkFRNFJTYXFzkqKy0dIUIzOBFUJidIKDkaGxs7QkcsHxB0Pw/8QAGwEBAAIDAQEAAAAAAAAAAAAAAAMEAgUGBwH/xAA7EQEAAQICBAsHAwMFAQAAAAAAAQIDBBEFITFREhUWQVJxgZGx0fAiMjM0YXKhBhOyFELhI2KCovFj/9oADAMBAAIRAxEAPwD3GAgICAgICAgfOYzbtbB1ql1ptSGJNFQMwe/2YYjeM+oCgh1IA4ENfQqQq7W2/isItUU/s7NRwuNqs5Wpkc0BRYBFD9EHespNzYrfXhAmfbuIw1RxU3OWnXqUiQKnW+y/akbibBV6BGuY9Lo9WBzgtsVsU2GVioYY+pRfIAFcDCVatsuZ8pDZQQGOtM68QA+mgICAgICAgICAgICAgICAgUNt4x8DSDIFLGthkAa9vvayUzcjUaOYGZQ25VI6Qp3pMyvZWG9IrPR+4BY5WugbKc3WVb65oFTD7cxrqtQjDFWw+Eq5QKqn74lAm8zHibNmt0bFbNfMA74nlDXwr01O6bLXo0qtlKZt7WFIOhap0LdJsvTJyEHLoSG3sas1em5Y3IxGKX+Fazqo/IAD8oF+AgICAgICAgICAgICAgICB13a3vYXvfgONrX9NtIFLaDJgKS2poRvKNLLYABa1VKbaW4dK9u20C4aSnsHG/AcbZb+m2nogcJQRLWVRltawAsALC3dYEj84EkBAQEBAQEBAQEBAQEBAQEDhlDcQDqDr3g3H9xA6blbg5VupYg2FwW6xHcTc/1gV8bUXCCnZFOapRp8ALAtYf07BAnfDo/FVOjDVQdG6w/Owv6IEiqF4C2pP5nUwOYCAgICAgICAgICAgICAgICBmcofwU/esD/AMmlA04CAgICAgICAgICAgICAgICAgICBnba6tH95w/xiBowEBAQEBAQEBAQEBAhxlFq9N1VzTZlIDqASp7CAdDPlUTMZQktV00VxVVGcRzb2HT25V2WwTHoqA5QMRTzGiSTa1S4+5PV4mxv5pDF2qjVc7+b/DZVYG1iImvBzMz0Z97s6XPs1w+hRg4BBBBGhGot5jJ2qmJicpcw+EBAQMzlD+Cn71gf+TSgacCjtPaH2E0QEeo1aqaahcosRTerdixFhakR6SIFaltN8S2GemUNHEIrBcrb3Iyht4WvZVF1BWx1Ya62gWxtKmKu6a6OScocWD2BJ3bcGNlY2GoAuRbWBW/TQ370t29xW3Qbo5Wq7gYiy63AyFtTbVbd0CxsfFvjaWZwqtvK6kKSQN3VZNCbE9Xjp6BwgXYCAgICAgICAgICAgICBnba6tH95w/xiBowMuhtf7U7IiFWvXCs9srNRfI/VJNrkf3gMFtPJRapXemFV8oqKCiVAbBWRCzEXY5QLnNYEaMIEuI2oKFEVclSxekoXKFc7yotNDlYi1ywNjY+a+kCsdru74QKgC1sRWpVMx6SmnTqsQoGjHNStfugbEBAQEBAQEBA61KYqghgCDxBFwfyiYzfaappnOJyl8+di1tjsXwLLkJJOGqG1K5IuaTAXpHRj2i54SD9uqjXb7vJtYxtrExwcXGvpxt/5Rsnm3Tq2r2ytu0toEob0q6gZqNSy1BoNQP1l1HSGkzouxVq2TuVsTgblmOHHtUTsqjZ/ifpLUkikQEDM5Q/gp+9YH/k0oGnAhr4ZK7U2YXNJy66kWYo1MnTj0XYa98Cpg9iUcEyGnvFyU6aAb2rlyU1yoCpazWHf6eMC3SwqUWZ1UBn4t2nzX7vNAiOzaRcPl6Qrb2+ZvxN1uL2vb8PS3Dt46wJsNh1wqlUFgXqNxJ6TsXY6/tMTAlgICAgICAgICAgICAgIGdtrq0f3nD/ABiBowKFXZFGqrKVNmFcGzup+/bNVswNxc93DsgWMPhFoIU6TKb9dmqaHiLuSbeaB0Oz6WQU8oCCojgC4AZHFRbW4AMoNuGluEANnUlKHL+HWqVV1bSpUDhzx1uKr6cNfMIFqAgICAgICAgIHGYXtcXte3bbvtAo7V2RR2qAKi9JSCrr0aiG4N0qDVToOEwrt017VnDYu7h59idU7YnXE9cbJZa4vF7ByrXU4mhwFWkpNZRoAa1L9YWvdl106si4Vdv3tcb+ftXZtYbF5zZngV9GZ9mftnm6p1fVuYLGU8ei1KTK6MAQVN+Iv+R14SamqKozhrr1m5Zrmi5GUwyuUm3f0Nl0H4OIqm4Y3Wjkugy8GbeCzHQZeGsyROduY1KoNIH7ynX2Y7Cx0WpilCHNaxuab8O7ziBtwEBAQEBAQEBAQEBAQEDq7imCSQAASSdAAOJJ7BA4o1VrqGRgysLgqQQR3gjjA7wEBAQM7bXVo/vOH+MQKWB5QivUdSNAMQQFVyw3NUUiD45YtcZeFrQNrD1lxKq6m6sLj/1AkgQ4rFU8Gpao6oovqxAGguePmBnyaopjOUlu1Xdq4NEZz9GK3KFsfdcJQeuCv4j/AHVHW4FmcXcdvRFrHQyH96avcjPwbCNH02deJuRT9I11d0ao7Zzz5nwmyeR+PxmNqpXepTo03uzJUfKwPSVaRPHQjW2np0lOjD3KrkxVOUetjpsTpjB2sJTXapiquY1RMRnHNnV619Wt6vh6C4ZFRBZVAAGp0HnOp9JmyiIiMocRcrqrqmqrbKSfWBAQEBAQEDOTBBMY1UL16AVn7SVborfjYAsQOF2Y8SbhowEDCxnJ/ds1XCP9nqkgkD8GoQbne0uFzqMw11/Iw1WtedGqfw2VrSHCpi3iaeHT/wBo6p+m6dSjV2hSxRWnj0OFqhKqZiwFGpTYjeKlY6FWyocps2g9J+U3stVeqfw+3dHTVE14WeHT9Pejrjb2xqlEuPo7bR8VQcsr19l0SpUqVNHGZrk31zCsNPN57DO3dpuRnSr43A3cHc/buxryzfYSRUICAgICAgICAgICAgIFbaLFKTkU96QAQmmpB01PCxsb+bQQI9j093S1DBmZ2bMuXpMbsQtzlW/AXOnbAuwEBAQM7bXVo/vOH+MQI6+yMoc0X3dRgwVmBdUDuHqhVBU9Ijv42PZAqtt7D7KCUMwq11AXdYdCWLWJNkzNk6pPSOnEntkVV6mmcts7oX7Gjb92j9yY4NHSq1R61823mdS+0dp3yilg0uwGcb+rbUAlVIRb6G1zbvMx/wBWr6fmU2WAsbZm5P09mnvmM/xGf0TYfkvh1bPVDYmp42IO9tqT0VPRTU8FAn2LFOec65+qOvSl+aeBb9indTq752z2y25M1xAQEBAQEBAgx2JGDpvUIJCKTYcZJatzcrimOdDiL0WbVVydkRm+e56UvJ1Pd+c2HFVzpQ0XKSx0J/Hmc9KXk6nu/OOKrnSg5SWOhP48znpS8nU935xxVc6UHKSx0J/Hmc9KXk6nu/OOKrnSg5SWOhP48znpS8nU935xxVc6UHKSx0J/Hmy+U23ae3MM9EB0zfrFVc/lrpfhfuv33kV7Q1y5TweFC7o/9YYfCX4uzbqnLmziPXnk+J2aH5NXqCoGpGrhmqLlIJWnWRxl161xYX8YyhXom9g6Ju8KJiNvU6mP1fo/T1yjBzRVRXM+xM5THCnmnLXlPO9KHLWkf/rqe785sqNG1V0xVFUZS4/Eaet2LtVquic6ZmJ2cxz0peTqe785lxVc6UIeUljoT+PM56UvJ1Pd+ccVXOlByksdCfx5nPSl5Op7vzjiq50oOUljoT+PM56UvJ1Pd+ccVXOlByksdCfx5nPSl5Op7vzjiq50oOUljoT+PNNhOVtPFVEQU3BdlW5y9pt3zC5o2uimapmNSWxp+zeuU24pnOZy5n0U1zfEBAQEBAq7Txo2dSaowJC5dBx1IH/mS2LU3a4ojnVsXiacNZm7VGcR55MHnpS8nU935y/xVc6UNLyksdCfx5nPSl5Op7vzjiq50oOUljoT+PM56UvJ1Pd+ccVXOlByksdCfx5nPSl5Op7vzjiq50oOUljoT+PM56UvJ1Pd+ccVXOlByksdCfx5nPSl5Op7vzjiuvpQ+x+pLE6oon8MPbf/AMg0a5p0qKFqu9pkZiMgZSCMzDs9HdNXXlN2LNmqKqp7u/ydbZwly3g6sdjqKrVqnLbETVOc5aqc9WvpZb4hG21f0jf7ZUrOp0NGjalRK6izal2vfv8A6iXeJbtXv19kammj9aYOx8tYmJ6VWVVXZ/bHc2MDylwmz1yUsOaa9yhAO/s9Mlp0RVTGUTChe/VlN6rhXIqmfr/6sc9KXk6nu/OZcVXOlCHlJY6E/jzOelLydT3fnHFVzpQcpLHQn8eZz0peTqe7844qudKDlJY6E/jzOelLydT3fnHFVzpQcpLHQn8eazs7lTTx9VKYRwWJ1NraAn/xI72j67VE1zMaljC6ctYi7FqmmYmepvzXt2QEBAQM7lD4LX9WZZwnx6etR0n8pc+2XmU6d5wrYis1JlsFILKLa5jc2JHYAo6R9BkdVUxMJaKKaqZz2/j1OxZkiIgICBV2log9dh/9ySK9ETTlO+PFZwlc0XeFTtiKp/6y5wXQDJ5NsoPelgU/sbfwylo2ZopqsT/ZOXZtj19HQfqmmm9dtaQtxqv0cKdeeVcTlXG/bET25RsWZsnLEBAQEC7sPwnD+up/5EgxPwauqV3R3zdv7o8XqM5Z6QQEBAQEDH5XeB1v5fxrLmj/AJint8Gq038jX2fyh5wxsDoTpwFrnzC+k6OXARrlDg6xroGYAE5gQDcXBI0NhfhMaKpqjOWd2iKK5iNn+E8zRkBAixNUUl4FixyhRbUns1075Tx16m3aymM5q1RG+Zbz9P4G7isZFVFfApt+3VX0aads8+vdGWvqzY42OuDek97nOlx2BiR1f2bZuPmmqwmhv6a7RdmebZ9fLb+HXad/XHGmCvYOmjKJq1TvojOde6rOKdmcbY3N2dC81ICAgICBq8lvDKPpb4TKmO+BV65200N87b7fCXpM5p6CQEBAQM7lD4LX9WZZwnx6etR0n8pc+2XmU6d5wgbDBnD5mBsBYEWsCTwI8/Z3DumE0e1wkkXJijgZQnmaMgICBU2n+GPXYf8A3JI7uztjxT4f3+yr+Mu1QbqqjAaVLo3pAvTPD/uH8QlC9H7OMouRsr9mevm5uz/x0mBmcboS/hZnOqzMXKY/2zqriNeyPenVMap55WZs3KEBAQEC7sPwnD+up/5EgxPwauqV3R3zdv7o8XqM5Z6QQEBAQEDH5XeB1v5fxrLmj/mKe3warTfyNfZ/KHnM6R5+6UqYoiw4XJ/qST/cz5EZRlDKqqapzl3n1iQOCcup0A758qqimJqnZDO3bruVxRRGdUzlERtmZ2RHWrYcfaG3h4C4p6cFPFvS1v6W7zNZhKZxF3+qq2bKernnt5vo6vTFynReEjRFqfbnKq9MZ66tsUbdlETr1e9Ge3VHOO4U/XUvimwuc3W5eztq6p8FmSISAgICAgavJbwyj6W+EypjvgVeudtNDfO2+3wl6TOaegkBAQEDO5Q+C1/VmWcJ8enrUdJ/KXPtl5lOnecEBAQEBAqbT/DHrsP/ALkkd3Z2x4p8P7/ZV/GUuLomujKNDoR/3KbrfzXAlfH2JvWKqY27Y641w2n6d0hGB0javVz7GeVX21RlPPGyJzjdMRLtQrCuoYXsew8QeBB84Nx+Ukwt6L1mm5HPH55/yq6WwFWAxtzDVf2zq+sTrie2JifFJLDXEBAQLuw/CcP66n/kSDE/Bq6pXdHfN2/ujxeozlnpBAQEBAQMfld4HW/l/GsuaP8AmKe3warTfyNfZ/KHnM6R5+QEBAq4n/qG3Y4WBc69W+ifxWP5A981eKmcTdjDU7I11dW7/k63RFFGi8JOlb0e3OdNmJy97nuZTE6rerLfPYpbZovVdMoB6JA+7Z7PmHVYECkbX6Rlq7RMTEU+HrJo7F6KuFVcnXM5zriM+uMtevmhNiKjM7AkELXw+WwtYG17m+pveZ1TOeU74Q0U0xRExt4NWbRk6oQEBAQEDV5LeGUfS3wmVMd8Cr1ztpob5232+EvSZzT0EgICAgZ3KHwWv6syzhPj09ajpP5S59svMp07zggICAgIFTafUHrsP/uSR3dnbHinw/vz9tX8ZV8JtFqpbos3RJACMpuGygKzWDenQDt0kdN2Zz1JbmHppiNeXbnzZ82uOrbuT4CoGLAdVgKidnRfraeZrn+ISngpi3fuWY2T7UdU7fz4w6HTsVYvR+Gx1XvxnarnfNPuzOudc09WcxP0XJtHJEBAQLuw/CcP66n/AJEgxPwauqV3R3zdv7o8XqM5Z6QQEBAQEDH5XeB1v5fxrLmj/mKe3warTfyNfZ/KHnM6R5+QECHFVjRXQZmJso72tcX7hoSfRKeNxM2aPYjOqdURvny3t3oLRdOPxE/vVcGzRHCrq3Uxu1TrnZEZOcPRFBbXueJbtZu0mZYTDRh7fB2zO2d870emtLV6SxM3MuDRGqinmpp5ojLKOvUllpqFXHDRPXUv8yO5zdcJrPP1T4LUkQkBAQEBA1eS3hlH0t8JlTHfAq9c7aaG+dt9vhL0mc09BICAgIGdyh8Fr+rMs4T49PWo6T+UufbLzKdO84ICAgICBU2n+GPXYf8A3JI7uztjxT4f3+yr+MlTAqQwUsha2oJNhcEqoa4VTaxAtx79Ym1GU5aim/VnE1a8vWc5bZjmzK43Apt4hsxsB0GFibDgAcp9AM1+Oj9qq3iOjOU9U6vw6X9O1f1dvE6Nmfi050RMz8Smc4jrqjP6zlELc2jlJ1EPhAQLuw/CcP66n/kSDE/Bq6pXdHfN2/ujxeozlnpBAQEBAQMfld4HW/l/GsuaP+Yp7fBqtN/I19n8oeczpHn5A4Jtx0A7+6Y11RRTNVU5RCSzZuXrkW7cZ1TOURG2ZVsL/wBQd6RxBCDuQ219LWv6Leea3B0ziLk4quPpTG6N/XPg6rTd2nR2GjQ9irOYmKrsxnlNeXuxr92iJynVHtRnlnGS1No5EgVsdwp+upfFI7nN1prO2rqnwWZIhICAgICBq8lvDKPpb4TKmO+BV65200N87b7fCXpM5p6CQEBAQM7lD4LX9WZZwnx6etR0n8pc+2XmU6d5wQEBAQECtj6ZqoABc7yifyWorH+wMwuRMxq3x4pbNUU1Zzun+MrMzRI69ijXBIytcAXJFtbDtlXG8H9ivhRnGXM2+gf3I0jZm3VFNUVRlNU5Rt2Z5Tlns2KGxNoHHKQRY0wguTfNcHXzHT+81+hsfVibc0VRrpiIzz27fJ0f65/TtvRWJpvW684vVVzlllwcpicoy2x7WrVGURk05unCkBAu7D8Jw/rqf+RIMT8Grqld0d83b+6PF6jOWekEBAQEBAx+V3gdb+X8ay5o/wCYp7fBqtN/I19n8oeczpHn5Aq1T9pYoOqts57/ANj/AAT5iB2zVX5nF3f6en3afenf/t83X6Oop0Ng40ldj/WuRMWonLV/9Zz1/SjVr27pWjrNrEZORqmapzkh8IEGLQuEsL2qUz+QOswriZyy3pbVURnnulPM0RAQEBAQNXkt4ZR9LfCZUx3wKvXO2mhvnbfb4S9JnNPQSAgICBU2rhmxlCqi2u6kC/D85NYri3cpqnmlWxlmq9Yrt07ZjJ8dzOxPjUvab6ZueNLO6fXa5Lk5it9PfPkczsT41L2m+mONLO6fXacnMVvp758jmdifGpe030xxpZ3T67Tk5it9PfPkczsT41L2m+mONLO6fXacnMVvp758jmdifGpe030xxpZ3T67Tk5it9PfPkczsT41L2m+mONLO6fXacnMVvp758jmdifGpe030xxpZ3T67Tk5it9PfPkczsT41L2m+mONLO6fXacnMVvp758jmdifGpe030xxnZ3T67Tk5it9PfPkgo8hK1FnZTSBfLfpNa4vr1e28p2L+GsXa7lETHCy1Zbs/rz5t1pGxpLH4Wxh79UTNrhREzM5zE5ap9n+3g/WZT8zsT41L2m+mXONLO6fXa0vJzFb6e+fI5nYnxqXtN9McaWd0+u05OYrfT3z5HM7E+NS9pvpjjSzun12nJzFb6e+fJY2dyVr4WtScmnZKik2Zr2BubdGRXtI2q7dVMROuPXOsYTQWJs36LlUxlExO2fJ9pNK64gICAgIGft7BNtDD1KaWDNkte4GjAnh6JYwt2LV2K6tkeSlpHDV4nDVWqNs5beuJfJ8zsT41L2m+mbfjSzun12uW5OYrfT3z5IsVyRxdJGKbp2FrLmPEm3aALDjx7JDf0pT+3P7UTwubP/1d0d+m5nE0f1dURbz15ZzPVs551fTPNzQ5EYiioGake8lmuWPEno9swwuLsWLcURnM887537U+l9H43SOKm/VwYjZTTnqppjZTGVMao/yk5nYnxqXtN9Ms8aWd0+u1q+TmK3098+RzOxPjUvab6Y40s7p9dpycxW+nvnyOZ2J8al7TfTHGlndPrtOTmK3098+RzOxPjUvab6Y40s7p9dpycxW+nvnyOZ2J8al7TfTHGlndPrtOTmK3098+RzOxPjUvab6Y40s7p9dpycxW+nvnyOZ2J8al7TfTHGlndPrtOTmK3098+RzOxPjUvab6Y40s7p9dpycxW+nvnyOZ2J8al7TfTHGlndPrtOTmK3098+RzOxPjUvab6Y40s7p9dpycxW+nvnyXdi8ma+Br06jGnlUm9ixOqkadHzyDE4+1ctTRETnPreu6P0JiMPiKbtcxlG6Z3dT6+ad1JAQEBAQEBAQEBAQEBAQEBAQEBAQEBAQEBAQEBAQEBAQEBAQEBAQEBAQEBAy02ozYk0SiKNbZnIqMANWSmUyuouLlWJGYXAvA4p8oKNQXGfXRAUKtUNyPu1Nr6q2vCwLXy6wOP04ruAgDKdx0s1rGpUemwK2uGU0yCDre4NrQJ8DtH7SQrIyuFGa3TRagALoKlhexNrkC8CCnt1LqHBTNXqUgf1cy1WpIMxtdmKXsL2vrprA709u0KlrNqVU5bdLV92Vy8c6uQGXiCReBaxuNXA0q1V8wSijuxAucqrmYqBqdL6eaBCm16JF2bJaslKzjK29fKUXL3lXRrdx1tY2CR8eq1d3ZydLkC4W/VzdutvnAp4DlDSxop2DdNKTXytkBqUxURQ5AuSpPotra4uFbY/KuhtCnUqM9FURKD5krLVUCsSKaswAtVutimvWWxN4Gpjtq4fZ5ArVqVIkEgVKiJcDiRmIuIEe0tsUtmsq1M3Sp1alwpIWnSKbx2bgoG8U+fW14E64+mzOobWmCToeA61jazWOhtex0OsClW29ToqjsrqrM46QI0WjUrXW1wejTOlx/WwIQY/lNSwqI3QQvVyD7Q/2dQchqDMzKSCUFwLX77a2C9gNrUsdkCkhnpI+Ug6B1DBS3VzgFSVBuAwPAgkL8CPEV1wylmNlHpPHQAAakkkAAakkCBRp7Zp1KiUwtTeNmuuTVMpTNvDwXSoh46g3FxAnxu0aeCIDE8CTbXKg4u3co/wD3A2Cpi+UFDCZi2fKorHOqFkO5VnqgONMyhCLd4IF7NYJMVtqlhmZTfoVMjmx6Jy03vw6oWqpLHQAEngYHH6bpA0wcwFSoUViuVS+ZlUKT1sxUkZb6WPA3gdMHt6nXuGGUitWpnW6qUrPRTM2li5S4HnA7iQjblEhamqJUYvWdBdShOQstRkDdYBlA7LhrgmBNgNuU8YE0Ks9Xd2sSA+53/WtwydvfpA1ICBnVdrooqkBiKYfpEHIShyuMwuQQdNR2G14FWtymo01qsLjdmsLuDTUmjVFGqc7fqK5W7cLG4vrAm2Zt2ljUpsXpA1Kr0lyVBUR6iAlhTewz6Kx4fqnugT1NorReurCy0aNJy3G+cuCMtuzdj2oFevt6nh8udXUGnVcgoxe1N6anKqg59ay9U+YAm9gpbZ5W0tlhCQoJTEMVqVFpNahkzpTFjvKp3i2XQHvEDbp46nUZ1DC6XvcEDTiQx0YA6G3A6HWBDQ2xh8UtRqVVK27XMwostVrWJHRQk3NjYdsANr0CubeLkNSkga4ys9XLuwjDRrl1GnfAkq4zd1cmUn7lnuNT0SBYLbUm/wDaBAdt4cKWL9EbvWxIu65wNL8E6R7l6RsNYGjxgUX2bvKy1Gq1SqtmWmcmQPYrmBy5+BbTNbXhAq4jk5RxCKrZugmVSQjFTckOAylS3SI1BFiQRAmTYtKmVK3XKtAACwH3TMy9nElzeB3TZapiDXzMWK2t0LDv6QXOfQxIHYBAq1OTdJ3z5ql8zNYFbZjW36nq36LnhwOmYGwICyNkUxUFTW4rtV7LZjT3ZXh1f17eMAYE2OwQx1KvSdmy1qbobZQVV1ynKbek631P5QKuL2QKoqZWINXF4Wu19Rei1G4UDhdaAHpJ9ECXE7LXEVqdUs16fBRktfsObLnHoUgHtBgQ4HYNLBJTRS5FM0SLkX+6pCit7DxQL+eBGNgilRrU1d2apRFINUynLTUNu0AUC6rnbU3JvqTpYNDFYGniyC63sLcWH+DAg2nsintPNnLDNhsTQ6JA6FfJnOoPSG7W356QOcNhagq1XqFTmBVCpYFU8W3Z3k3uT5gAApnkzSZMpeoenUa/3a6vSqUSLIgXq1W1tckC5NoFnEbIWqSy1KlNy6sGTISCE3egdWWxXTUHjpaBxg9nthqo6m5p01SkLtmRQqgg3vmJI6xPAKLXzFg04EWJw64pSrC4Nu0g3BuCCNQQQCCO0QKVDZIwpLq7NWKOC75ek7BBncKoF/u0GgAsOEBjti0toGk1TpPTABbKhzL+spDKbAkA9Gx7jqbhVx3J5cS66saLNXz0s2VAK1OotUplAOZmqAkk6a2tc3CbDbBSiXLVKtRqjOzNUKG5aklFuiqhQMtNdAALkwFXk/SqNTbNUG7SmoAK2+7YOjHo3uCL24HiQSFIDrR5OUKVQVACWFSq5uKZuz1Gqi5K3GVna2UjS172EDu+w6bGmQ9RWpGqVYFLg1HzMbFSD2jUcCe2xAdMPsg4d3ZLArQFKmx1a2rFm07yLD9nz6BrqLAX104wOYGVV2FTq1KzlnvVQqR0BYG17MFzNwHXJtwFhpA4OwKRtq9x9qtquhxFda7HhxDotvNobwJF2XuxSAdmKV94zPlzOSrAk5QFB6Q4ADThAnTZ60/tFi18Q+dtRo26Sl0dNOjTXjfW/ogUKPJulTCdKoSi1Bf7tb53pOegiBV1oJooA1Y2ubwO+O5P08Zmu9RQ++D5SvTp1su9pm6mytkXVbMLaMIFjDYWoKtV6mRg11QjMCKd9Fy8B3k3uT5gAAnwuCp4S+RbXtfUnhw4nzwKtXZIFEUkNgMRSqa/s11rFRa2lhlHcLd0C2mFVKr1dcz06SHha1Muy2896jf2gZ2K2UyUd1RK5XrVWqCpfpU6hdmphlHRF2RRoeguXuIDXGkDmAgICAgICAgICAgICAgICAgICAgICAgICAgICAgICAgICAgICAgICAgICAgICAgICAgICAgICAgICAgICAgICAgICAgICAgICAgICAgICAgICB//2Q=="/>
          <p:cNvSpPr/>
          <p:nvPr/>
        </p:nvSpPr>
        <p:spPr>
          <a:xfrm>
            <a:off x="307975" y="7937"/>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39" name="Google Shape;139;p21" descr="http://www.eserc.stonybrook.edu/projectjava/snell/23a.gif"/>
          <p:cNvPicPr preferRelativeResize="0"/>
          <p:nvPr/>
        </p:nvPicPr>
        <p:blipFill rotWithShape="1">
          <a:blip r:embed="rId3">
            <a:alphaModFix/>
          </a:blip>
          <a:srcRect/>
          <a:stretch/>
        </p:blipFill>
        <p:spPr>
          <a:xfrm>
            <a:off x="1447800" y="685800"/>
            <a:ext cx="6289098" cy="3024183"/>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320</Words>
  <Application>Microsoft Office PowerPoint</Application>
  <PresentationFormat>On-screen Show (4:3)</PresentationFormat>
  <Paragraphs>29</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Wave Reflection, Refraction and Diffraction</vt:lpstr>
      <vt:lpstr>Reflection</vt:lpstr>
      <vt:lpstr>When waves reflect at an angle</vt:lpstr>
      <vt:lpstr>θi= θr</vt:lpstr>
      <vt:lpstr>Refraction</vt:lpstr>
      <vt:lpstr>The straw looks broken because light is refracted as it moves from air to water.</vt:lpstr>
      <vt:lpstr>The angle of refraction depends on the angle the wave hits at (incident) and the material it is moving between.</vt:lpstr>
      <vt:lpstr>Snell’s Law</vt:lpstr>
      <vt:lpstr>If n2 is larger than n1 the wave refracts toward the normal. If n2 is less than n1 the wave will refract away from the normal.</vt:lpstr>
      <vt:lpstr>Light travels from air with an index of refraction of 1.0 into an optical fiber with an index of refraction of 1.44.  (a)  In which direction does the light bend?  (b)  If the angle of incidence on the end of the fiber is 22o, what is the angle of refraction inside the fiber?  (c)  Sketch the path of light as it changes media.</vt:lpstr>
      <vt:lpstr>Diffraction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Wave Reflection, Refraction and Diffraction</dc:title>
  <dc:creator>Patton, Jeremy</dc:creator>
  <cp:lastModifiedBy>Patton, Jeremy</cp:lastModifiedBy>
  <cp:revision>1</cp:revision>
  <dcterms:modified xsi:type="dcterms:W3CDTF">2019-05-10T20:01:28Z</dcterms:modified>
</cp:coreProperties>
</file>