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055545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Vector Resolution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and Projectile Motion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Vertical and Horizontal Motion are independent from each other. 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311700" y="1805725"/>
            <a:ext cx="4229700" cy="316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/>
              <a:t>For projectiles moving through without air resistance horizontal velocity is constant.  </a:t>
            </a:r>
          </a:p>
          <a:p>
            <a:pPr lvl="0">
              <a:spcBef>
                <a:spcPts val="0"/>
              </a:spcBef>
              <a:buNone/>
            </a:pPr>
            <a:r>
              <a:rPr lang="en" sz="2000"/>
              <a:t>V</a:t>
            </a:r>
            <a:r>
              <a:rPr lang="en" sz="2000" baseline="-25000"/>
              <a:t>x</a:t>
            </a:r>
            <a:r>
              <a:rPr lang="en" sz="2000"/>
              <a:t> = 𝚫x / 𝚫t</a:t>
            </a:r>
          </a:p>
          <a:p>
            <a:pPr lvl="0">
              <a:spcBef>
                <a:spcPts val="0"/>
              </a:spcBef>
              <a:buNone/>
            </a:pPr>
            <a:r>
              <a:rPr lang="en" sz="2000"/>
              <a:t>𝚫x = V</a:t>
            </a:r>
            <a:r>
              <a:rPr lang="en" sz="2000" baseline="-25000"/>
              <a:t>x</a:t>
            </a:r>
            <a:r>
              <a:rPr lang="en" sz="2000"/>
              <a:t> x 𝚫t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/>
              <a:t>𝚫t = 𝚫x / V</a:t>
            </a:r>
            <a:r>
              <a:rPr lang="en" sz="2000" baseline="-25000"/>
              <a:t>x</a:t>
            </a:r>
          </a:p>
          <a:p>
            <a:pPr lvl="0" rtl="0">
              <a:spcBef>
                <a:spcPts val="0"/>
              </a:spcBef>
              <a:buNone/>
            </a:pPr>
            <a:endParaRPr sz="2000"/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2000" y="1489806"/>
            <a:ext cx="4953425" cy="33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Vertical and Horizontal Motion are independent from each other. 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196750" y="1321125"/>
            <a:ext cx="4524600" cy="3758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/>
              <a:t>Vertical velocity is accelerating so Kinematic equations are necessary.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Remember a</a:t>
            </a:r>
            <a:r>
              <a:rPr lang="en" sz="2000" baseline="-25000"/>
              <a:t>y</a:t>
            </a:r>
            <a:r>
              <a:rPr lang="en" sz="2000"/>
              <a:t> = g = -9.8m/s</a:t>
            </a:r>
            <a:r>
              <a:rPr lang="en" sz="2000" baseline="30000"/>
              <a:t>2</a:t>
            </a:r>
            <a:r>
              <a:rPr lang="en" sz="2000"/>
              <a:t>  </a:t>
            </a:r>
          </a:p>
          <a:p>
            <a:pPr lvl="0">
              <a:spcBef>
                <a:spcPts val="0"/>
              </a:spcBef>
              <a:buNone/>
            </a:pPr>
            <a:r>
              <a:rPr lang="en" sz="2000"/>
              <a:t>𝚫Y = (V</a:t>
            </a:r>
            <a:r>
              <a:rPr lang="en" sz="2000" baseline="-25000"/>
              <a:t>yf </a:t>
            </a:r>
            <a:r>
              <a:rPr lang="en" sz="2000"/>
              <a:t>+ V</a:t>
            </a:r>
            <a:r>
              <a:rPr lang="en" sz="2000" baseline="-25000"/>
              <a:t>yo</a:t>
            </a:r>
            <a:r>
              <a:rPr lang="en" sz="2000"/>
              <a:t>)/2  x 𝚫t</a:t>
            </a:r>
          </a:p>
          <a:p>
            <a:pPr lvl="0">
              <a:spcBef>
                <a:spcPts val="0"/>
              </a:spcBef>
              <a:buNone/>
            </a:pPr>
            <a:r>
              <a:rPr lang="en" sz="2000"/>
              <a:t>Y</a:t>
            </a:r>
            <a:r>
              <a:rPr lang="en" sz="2000" baseline="-25000"/>
              <a:t>f</a:t>
            </a:r>
            <a:r>
              <a:rPr lang="en" sz="2000"/>
              <a:t> = Y</a:t>
            </a:r>
            <a:r>
              <a:rPr lang="en" sz="2000" baseline="-25000"/>
              <a:t>o </a:t>
            </a:r>
            <a:r>
              <a:rPr lang="en" sz="2000"/>
              <a:t>+ V</a:t>
            </a:r>
            <a:r>
              <a:rPr lang="en" sz="2000" baseline="-25000"/>
              <a:t>yo</a:t>
            </a:r>
            <a:r>
              <a:rPr lang="en" sz="2000"/>
              <a:t>t  + ½ g𝚫t</a:t>
            </a:r>
            <a:r>
              <a:rPr lang="en" sz="2000" baseline="30000"/>
              <a:t>2</a:t>
            </a:r>
          </a:p>
          <a:p>
            <a:pPr lvl="0">
              <a:spcBef>
                <a:spcPts val="0"/>
              </a:spcBef>
              <a:buNone/>
            </a:pPr>
            <a:r>
              <a:rPr lang="en" sz="2000"/>
              <a:t>V</a:t>
            </a:r>
            <a:r>
              <a:rPr lang="en" sz="2000" baseline="-25000"/>
              <a:t>yf</a:t>
            </a:r>
            <a:r>
              <a:rPr lang="en" sz="2000"/>
              <a:t> = V</a:t>
            </a:r>
            <a:r>
              <a:rPr lang="en" sz="2000" baseline="-25000"/>
              <a:t>yo</a:t>
            </a:r>
            <a:r>
              <a:rPr lang="en" sz="2000"/>
              <a:t> + gt</a:t>
            </a:r>
          </a:p>
          <a:p>
            <a:pPr lvl="0">
              <a:spcBef>
                <a:spcPts val="0"/>
              </a:spcBef>
              <a:buNone/>
            </a:pPr>
            <a:r>
              <a:rPr lang="en" sz="2000"/>
              <a:t>V</a:t>
            </a:r>
            <a:r>
              <a:rPr lang="en" sz="2000" baseline="-25000"/>
              <a:t>yf</a:t>
            </a:r>
            <a:r>
              <a:rPr lang="en" sz="2000"/>
              <a:t> </a:t>
            </a:r>
            <a:r>
              <a:rPr lang="en" sz="2000" baseline="30000"/>
              <a:t>2</a:t>
            </a:r>
            <a:r>
              <a:rPr lang="en" sz="2000"/>
              <a:t> = V</a:t>
            </a:r>
            <a:r>
              <a:rPr lang="en" sz="2000" baseline="-25000"/>
              <a:t>yo</a:t>
            </a:r>
            <a:r>
              <a:rPr lang="en" sz="2000" baseline="30000"/>
              <a:t>2</a:t>
            </a:r>
            <a:r>
              <a:rPr lang="en" sz="2000"/>
              <a:t> + 2g𝚫Y</a:t>
            </a:r>
          </a:p>
          <a:p>
            <a:pPr lv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 baseline="-25000"/>
          </a:p>
          <a:p>
            <a:pPr lvl="0" rtl="0">
              <a:spcBef>
                <a:spcPts val="0"/>
              </a:spcBef>
              <a:buNone/>
            </a:pPr>
            <a:endParaRPr sz="2000"/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2000" y="1489806"/>
            <a:ext cx="4953425" cy="33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11700" y="6517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Entire Class Group Lab Activity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11700" y="588500"/>
            <a:ext cx="8520600" cy="4483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marble is shot at a 30</a:t>
            </a:r>
            <a:r>
              <a:rPr lang="en" baseline="30000"/>
              <a:t>o</a:t>
            </a:r>
            <a:r>
              <a:rPr lang="en"/>
              <a:t> angle from the top of the lab counter find the following information based on the time in flight and the height of launch.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𝚹 = 30</a:t>
            </a:r>
            <a:r>
              <a:rPr lang="en" baseline="30000"/>
              <a:t>o</a:t>
            </a:r>
            <a:r>
              <a:rPr lang="en"/>
              <a:t>	Y</a:t>
            </a:r>
            <a:r>
              <a:rPr lang="en" baseline="-25000"/>
              <a:t>io</a:t>
            </a:r>
            <a:r>
              <a:rPr lang="en"/>
              <a:t> = ____	t= ____	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V</a:t>
            </a:r>
            <a:r>
              <a:rPr lang="en" baseline="-25000"/>
              <a:t>ix</a:t>
            </a:r>
            <a:r>
              <a:rPr lang="en"/>
              <a:t>= 					V</a:t>
            </a:r>
            <a:r>
              <a:rPr lang="en" baseline="-25000"/>
              <a:t>iy</a:t>
            </a:r>
            <a:r>
              <a:rPr lang="en"/>
              <a:t>=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Maximum Height=					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Time at Max Height=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V</a:t>
            </a:r>
            <a:r>
              <a:rPr lang="en" baseline="-25000"/>
              <a:t>fx</a:t>
            </a:r>
            <a:r>
              <a:rPr lang="en"/>
              <a:t>= 					V</a:t>
            </a:r>
            <a:r>
              <a:rPr lang="en" baseline="-25000"/>
              <a:t>fi</a:t>
            </a:r>
            <a:r>
              <a:rPr lang="en"/>
              <a:t>=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Total Final Velocity = 					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Angle of Impact = 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311700" y="6517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Entire Class Group Lab Activity Finish independently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311700" y="588500"/>
            <a:ext cx="8520600" cy="4483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marble is shot at a 60</a:t>
            </a:r>
            <a:r>
              <a:rPr lang="en" baseline="30000"/>
              <a:t>o</a:t>
            </a:r>
            <a:r>
              <a:rPr lang="en"/>
              <a:t> angle from the top of the lab counter find the following information based on the time in flight and the height of launch.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𝚹 = 30</a:t>
            </a:r>
            <a:r>
              <a:rPr lang="en" baseline="30000"/>
              <a:t>o</a:t>
            </a:r>
            <a:r>
              <a:rPr lang="en"/>
              <a:t>	Y</a:t>
            </a:r>
            <a:r>
              <a:rPr lang="en" baseline="-25000"/>
              <a:t>io</a:t>
            </a:r>
            <a:r>
              <a:rPr lang="en"/>
              <a:t> = ____	t= ____	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V</a:t>
            </a:r>
            <a:r>
              <a:rPr lang="en" baseline="-25000"/>
              <a:t>ix</a:t>
            </a:r>
            <a:r>
              <a:rPr lang="en"/>
              <a:t>= 					V</a:t>
            </a:r>
            <a:r>
              <a:rPr lang="en" baseline="-25000"/>
              <a:t>iy</a:t>
            </a:r>
            <a:r>
              <a:rPr lang="en"/>
              <a:t>=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Maximum Height=					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Time at Max Height=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V</a:t>
            </a:r>
            <a:r>
              <a:rPr lang="en" baseline="-25000"/>
              <a:t>fx</a:t>
            </a:r>
            <a:r>
              <a:rPr lang="en"/>
              <a:t>= 					V</a:t>
            </a:r>
            <a:r>
              <a:rPr lang="en" baseline="-25000"/>
              <a:t>fi</a:t>
            </a:r>
            <a:r>
              <a:rPr lang="en"/>
              <a:t>=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Total Final Velocity = 					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Angle of Impact =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0" y="200500"/>
            <a:ext cx="91440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 far we have only looked at motion as a 1 dimensional.  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15775"/>
            <a:ext cx="8520600" cy="3234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/>
              <a:t>In real life motion is usually has horizontal and vertical components.  </a:t>
            </a:r>
          </a:p>
          <a:p>
            <a:pPr lvl="0">
              <a:spcBef>
                <a:spcPts val="0"/>
              </a:spcBef>
              <a:buNone/>
            </a:pPr>
            <a:r>
              <a:rPr lang="en" sz="2200"/>
              <a:t>Such as a quarterback throwing a football to a receiver.  The ball has both a horizontal and vertical motion. 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0324" y="2626675"/>
            <a:ext cx="3549324" cy="246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 this the Red Arrows Represent the Vertical Component and the Blue Arrows Represent the Horizontal Motion. 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805725"/>
            <a:ext cx="4229700" cy="316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/>
              <a:t>Notice that the horizontal arrows are a consistent length (excluding air resistance).  This is because there is no acceleration in the horizontal direction.</a:t>
            </a:r>
          </a:p>
          <a:p>
            <a:pPr lvl="0">
              <a:spcBef>
                <a:spcPts val="0"/>
              </a:spcBef>
              <a:buNone/>
            </a:pPr>
            <a:r>
              <a:rPr lang="en" sz="2000"/>
              <a:t>The arrows change length and direction in the vertical.  This is due to the acceleration of Gravity. 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2000" y="1489806"/>
            <a:ext cx="4953425" cy="33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 can use trigonometry to resolve total motion into x and y components.  For all calculations put calculator into </a:t>
            </a:r>
            <a:r>
              <a:rPr lang="en" b="1"/>
              <a:t>degrees NOT radians!!!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29750" y="1824937"/>
            <a:ext cx="8520600" cy="3323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Cos(𝚯) = Adjacent Length / Hypotenuse Length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Sin(𝚯) = Opposite Length / Hypotenuse Length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Tan(𝚯) = Opposite Length / Adjacent Length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Cos-1 (Adjacent Length / Hypotenuse Length) = 𝚯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Sin-1 (Opposite Length / Hypotenuse Length) = 𝚯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Tan-1 (Opposite Length / Adjacent Length) = 𝚯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76" name="Shape 76"/>
          <p:cNvCxnSpPr/>
          <p:nvPr/>
        </p:nvCxnSpPr>
        <p:spPr>
          <a:xfrm rot="10800000" flipH="1">
            <a:off x="244225" y="1786675"/>
            <a:ext cx="2642700" cy="192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7" name="Shape 77"/>
          <p:cNvCxnSpPr/>
          <p:nvPr/>
        </p:nvCxnSpPr>
        <p:spPr>
          <a:xfrm rot="10800000">
            <a:off x="2886925" y="1774925"/>
            <a:ext cx="9600" cy="192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8" name="Shape 78"/>
          <p:cNvCxnSpPr/>
          <p:nvPr/>
        </p:nvCxnSpPr>
        <p:spPr>
          <a:xfrm rot="10800000" flipH="1">
            <a:off x="237450" y="3702175"/>
            <a:ext cx="2679300" cy="1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9" name="Shape 79"/>
          <p:cNvSpPr/>
          <p:nvPr/>
        </p:nvSpPr>
        <p:spPr>
          <a:xfrm rot="-4105957">
            <a:off x="727720" y="3339346"/>
            <a:ext cx="376543" cy="294270"/>
          </a:xfrm>
          <a:custGeom>
            <a:avLst/>
            <a:gdLst/>
            <a:ahLst/>
            <a:cxnLst/>
            <a:rect l="0" t="0" r="0" b="0"/>
            <a:pathLst>
              <a:path w="29847" h="22848" extrusionOk="0">
                <a:moveTo>
                  <a:pt x="29847" y="0"/>
                </a:moveTo>
                <a:cubicBezTo>
                  <a:pt x="28490" y="3617"/>
                  <a:pt x="26681" y="18404"/>
                  <a:pt x="21707" y="21706"/>
                </a:cubicBezTo>
                <a:cubicBezTo>
                  <a:pt x="16732" y="25007"/>
                  <a:pt x="3617" y="20123"/>
                  <a:pt x="0" y="1980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80" name="Shape 80"/>
          <p:cNvSpPr txBox="1"/>
          <p:nvPr/>
        </p:nvSpPr>
        <p:spPr>
          <a:xfrm>
            <a:off x="1214250" y="3261200"/>
            <a:ext cx="359400" cy="37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 txBox="1"/>
          <p:nvPr/>
        </p:nvSpPr>
        <p:spPr>
          <a:xfrm>
            <a:off x="1010750" y="3173000"/>
            <a:ext cx="474900" cy="41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𝚯</a:t>
            </a:r>
          </a:p>
        </p:txBody>
      </p:sp>
      <p:sp>
        <p:nvSpPr>
          <p:cNvPr id="82" name="Shape 82"/>
          <p:cNvSpPr txBox="1"/>
          <p:nvPr/>
        </p:nvSpPr>
        <p:spPr>
          <a:xfrm rot="-2188694">
            <a:off x="911955" y="2265037"/>
            <a:ext cx="1202488" cy="3393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Hypotenuse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1258100" y="3743075"/>
            <a:ext cx="969600" cy="37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Adjacent </a:t>
            </a:r>
          </a:p>
        </p:txBody>
      </p:sp>
      <p:sp>
        <p:nvSpPr>
          <p:cNvPr id="84" name="Shape 84"/>
          <p:cNvSpPr txBox="1"/>
          <p:nvPr/>
        </p:nvSpPr>
        <p:spPr>
          <a:xfrm rot="-5401143">
            <a:off x="2642879" y="2481075"/>
            <a:ext cx="902100" cy="413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Opposite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 can use trigonometry to resolve total motion into x and y components.  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50100" y="1613600"/>
            <a:ext cx="8520600" cy="3323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Horizontal Component of Motion =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Cos(𝚯) = Adj / Hyp or Cos(𝚯) = V in X direction / Total V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Total V Cos(𝚯) = V in the X direction or V</a:t>
            </a:r>
            <a:r>
              <a:rPr lang="en" baseline="-25000"/>
              <a:t>x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Vertical Component of Motion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Sin(𝚯) = Opp / Hyp or Sin(𝚯) = V in Y direction / Total V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Total V Sin(𝚯) = V in Y direction or V</a:t>
            </a:r>
            <a:r>
              <a:rPr lang="en" baseline="-25000"/>
              <a:t>Y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1" name="Shape 91"/>
          <p:cNvCxnSpPr/>
          <p:nvPr/>
        </p:nvCxnSpPr>
        <p:spPr>
          <a:xfrm rot="10800000" flipH="1">
            <a:off x="244225" y="1786675"/>
            <a:ext cx="2642700" cy="192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2" name="Shape 92"/>
          <p:cNvCxnSpPr/>
          <p:nvPr/>
        </p:nvCxnSpPr>
        <p:spPr>
          <a:xfrm rot="10800000">
            <a:off x="2886925" y="1774925"/>
            <a:ext cx="9600" cy="192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3" name="Shape 93"/>
          <p:cNvCxnSpPr/>
          <p:nvPr/>
        </p:nvCxnSpPr>
        <p:spPr>
          <a:xfrm rot="10800000" flipH="1">
            <a:off x="237450" y="3702175"/>
            <a:ext cx="2679300" cy="1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4" name="Shape 94"/>
          <p:cNvSpPr/>
          <p:nvPr/>
        </p:nvSpPr>
        <p:spPr>
          <a:xfrm rot="-4105957">
            <a:off x="727720" y="3339346"/>
            <a:ext cx="376543" cy="294270"/>
          </a:xfrm>
          <a:custGeom>
            <a:avLst/>
            <a:gdLst/>
            <a:ahLst/>
            <a:cxnLst/>
            <a:rect l="0" t="0" r="0" b="0"/>
            <a:pathLst>
              <a:path w="29847" h="22848" extrusionOk="0">
                <a:moveTo>
                  <a:pt x="29847" y="0"/>
                </a:moveTo>
                <a:cubicBezTo>
                  <a:pt x="28490" y="3617"/>
                  <a:pt x="26681" y="18404"/>
                  <a:pt x="21707" y="21706"/>
                </a:cubicBezTo>
                <a:cubicBezTo>
                  <a:pt x="16732" y="25007"/>
                  <a:pt x="3617" y="20123"/>
                  <a:pt x="0" y="1980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95" name="Shape 95"/>
          <p:cNvSpPr txBox="1"/>
          <p:nvPr/>
        </p:nvSpPr>
        <p:spPr>
          <a:xfrm>
            <a:off x="1214250" y="3261200"/>
            <a:ext cx="359400" cy="37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/>
          <p:nvPr/>
        </p:nvSpPr>
        <p:spPr>
          <a:xfrm>
            <a:off x="1010750" y="3173000"/>
            <a:ext cx="610500" cy="41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30</a:t>
            </a:r>
            <a:r>
              <a:rPr lang="en" sz="1800" baseline="30000">
                <a:solidFill>
                  <a:schemeClr val="dk2"/>
                </a:solidFill>
              </a:rPr>
              <a:t>o</a:t>
            </a:r>
          </a:p>
        </p:txBody>
      </p:sp>
      <p:sp>
        <p:nvSpPr>
          <p:cNvPr id="97" name="Shape 97"/>
          <p:cNvSpPr txBox="1"/>
          <p:nvPr/>
        </p:nvSpPr>
        <p:spPr>
          <a:xfrm rot="-2188694">
            <a:off x="911955" y="2265037"/>
            <a:ext cx="1202488" cy="3393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50 m/s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1258100" y="3743075"/>
            <a:ext cx="969600" cy="37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Adjacent </a:t>
            </a:r>
          </a:p>
        </p:txBody>
      </p:sp>
      <p:sp>
        <p:nvSpPr>
          <p:cNvPr id="99" name="Shape 99"/>
          <p:cNvSpPr txBox="1"/>
          <p:nvPr/>
        </p:nvSpPr>
        <p:spPr>
          <a:xfrm rot="-5401143">
            <a:off x="2642879" y="2481075"/>
            <a:ext cx="902100" cy="413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Opposite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 can use trigonometry to resolve total motion into x and y components.  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50100" y="1613600"/>
            <a:ext cx="8520600" cy="3323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Horizontal Component of Motion =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Cos(𝚯) = Adj / Hyp or Cos(𝚯) = V in X direction / Total V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Total V Cos(𝚯) = V in the X direction or V</a:t>
            </a:r>
            <a:r>
              <a:rPr lang="en" baseline="-25000"/>
              <a:t>x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Vertical Component of Motion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Sin(𝚯) = Opp / Hyp or Sin(𝚯) = V in Y direction / Total V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Total V Sin(𝚯) = V in Y direction or V</a:t>
            </a:r>
            <a:r>
              <a:rPr lang="en" baseline="-25000"/>
              <a:t>Y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06" name="Shape 106"/>
          <p:cNvCxnSpPr/>
          <p:nvPr/>
        </p:nvCxnSpPr>
        <p:spPr>
          <a:xfrm rot="10800000" flipH="1">
            <a:off x="244225" y="1786675"/>
            <a:ext cx="2642700" cy="192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7" name="Shape 107"/>
          <p:cNvCxnSpPr/>
          <p:nvPr/>
        </p:nvCxnSpPr>
        <p:spPr>
          <a:xfrm rot="10800000">
            <a:off x="2886925" y="1774925"/>
            <a:ext cx="9600" cy="192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8" name="Shape 108"/>
          <p:cNvCxnSpPr/>
          <p:nvPr/>
        </p:nvCxnSpPr>
        <p:spPr>
          <a:xfrm rot="10800000" flipH="1">
            <a:off x="237450" y="3702175"/>
            <a:ext cx="2679300" cy="1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9" name="Shape 109"/>
          <p:cNvSpPr/>
          <p:nvPr/>
        </p:nvSpPr>
        <p:spPr>
          <a:xfrm rot="-4105957">
            <a:off x="727720" y="3339346"/>
            <a:ext cx="376543" cy="294270"/>
          </a:xfrm>
          <a:custGeom>
            <a:avLst/>
            <a:gdLst/>
            <a:ahLst/>
            <a:cxnLst/>
            <a:rect l="0" t="0" r="0" b="0"/>
            <a:pathLst>
              <a:path w="29847" h="22848" extrusionOk="0">
                <a:moveTo>
                  <a:pt x="29847" y="0"/>
                </a:moveTo>
                <a:cubicBezTo>
                  <a:pt x="28490" y="3617"/>
                  <a:pt x="26681" y="18404"/>
                  <a:pt x="21707" y="21706"/>
                </a:cubicBezTo>
                <a:cubicBezTo>
                  <a:pt x="16732" y="25007"/>
                  <a:pt x="3617" y="20123"/>
                  <a:pt x="0" y="1980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10" name="Shape 110"/>
          <p:cNvSpPr txBox="1"/>
          <p:nvPr/>
        </p:nvSpPr>
        <p:spPr>
          <a:xfrm>
            <a:off x="1214250" y="3261200"/>
            <a:ext cx="359400" cy="37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 txBox="1"/>
          <p:nvPr/>
        </p:nvSpPr>
        <p:spPr>
          <a:xfrm>
            <a:off x="1010750" y="3173000"/>
            <a:ext cx="610500" cy="41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30</a:t>
            </a:r>
            <a:r>
              <a:rPr lang="en" sz="1800" baseline="30000">
                <a:solidFill>
                  <a:schemeClr val="dk2"/>
                </a:solidFill>
              </a:rPr>
              <a:t>o</a:t>
            </a:r>
          </a:p>
        </p:txBody>
      </p:sp>
      <p:sp>
        <p:nvSpPr>
          <p:cNvPr id="112" name="Shape 112"/>
          <p:cNvSpPr txBox="1"/>
          <p:nvPr/>
        </p:nvSpPr>
        <p:spPr>
          <a:xfrm rot="-2188694">
            <a:off x="911955" y="2265037"/>
            <a:ext cx="1202488" cy="3393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50 m/s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1258100" y="3743075"/>
            <a:ext cx="969600" cy="37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Adjacent </a:t>
            </a:r>
          </a:p>
        </p:txBody>
      </p:sp>
      <p:sp>
        <p:nvSpPr>
          <p:cNvPr id="114" name="Shape 114"/>
          <p:cNvSpPr txBox="1"/>
          <p:nvPr/>
        </p:nvSpPr>
        <p:spPr>
          <a:xfrm rot="-5401143">
            <a:off x="2642879" y="2481075"/>
            <a:ext cx="902100" cy="413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Opposite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 can use trigonometry to resolve total motion into x and y components.  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150100" y="1613600"/>
            <a:ext cx="8520600" cy="3323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Horizontal Component of Motion =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Cos(30) = V</a:t>
            </a:r>
            <a:r>
              <a:rPr lang="en" baseline="-25000"/>
              <a:t>x</a:t>
            </a:r>
            <a:r>
              <a:rPr lang="en"/>
              <a:t> / 50 m/s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50 m/s Cos(30) = V</a:t>
            </a:r>
            <a:r>
              <a:rPr lang="en" baseline="-25000"/>
              <a:t>x</a:t>
            </a:r>
            <a:r>
              <a:rPr lang="en"/>
              <a:t> = 43.3 m/s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Vertical Component of Motion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Sin(30) = V</a:t>
            </a:r>
            <a:r>
              <a:rPr lang="en" baseline="-25000"/>
              <a:t>Y  </a:t>
            </a:r>
            <a:r>
              <a:rPr lang="en"/>
              <a:t>/ 50 m/s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50 m/a Sin (30) = V</a:t>
            </a:r>
            <a:r>
              <a:rPr lang="en" baseline="-25000"/>
              <a:t>Y</a:t>
            </a:r>
            <a:r>
              <a:rPr lang="en"/>
              <a:t> = 25 m/s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21" name="Shape 121"/>
          <p:cNvCxnSpPr/>
          <p:nvPr/>
        </p:nvCxnSpPr>
        <p:spPr>
          <a:xfrm rot="10800000" flipH="1">
            <a:off x="244225" y="1786675"/>
            <a:ext cx="2642700" cy="192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2" name="Shape 122"/>
          <p:cNvCxnSpPr/>
          <p:nvPr/>
        </p:nvCxnSpPr>
        <p:spPr>
          <a:xfrm rot="10800000">
            <a:off x="2886925" y="1774925"/>
            <a:ext cx="9600" cy="192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3" name="Shape 123"/>
          <p:cNvCxnSpPr/>
          <p:nvPr/>
        </p:nvCxnSpPr>
        <p:spPr>
          <a:xfrm rot="10800000" flipH="1">
            <a:off x="237450" y="3702175"/>
            <a:ext cx="2679300" cy="1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4" name="Shape 124"/>
          <p:cNvSpPr/>
          <p:nvPr/>
        </p:nvSpPr>
        <p:spPr>
          <a:xfrm rot="-4105957">
            <a:off x="727720" y="3339346"/>
            <a:ext cx="376543" cy="294270"/>
          </a:xfrm>
          <a:custGeom>
            <a:avLst/>
            <a:gdLst/>
            <a:ahLst/>
            <a:cxnLst/>
            <a:rect l="0" t="0" r="0" b="0"/>
            <a:pathLst>
              <a:path w="29847" h="22848" extrusionOk="0">
                <a:moveTo>
                  <a:pt x="29847" y="0"/>
                </a:moveTo>
                <a:cubicBezTo>
                  <a:pt x="28490" y="3617"/>
                  <a:pt x="26681" y="18404"/>
                  <a:pt x="21707" y="21706"/>
                </a:cubicBezTo>
                <a:cubicBezTo>
                  <a:pt x="16732" y="25007"/>
                  <a:pt x="3617" y="20123"/>
                  <a:pt x="0" y="1980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25" name="Shape 125"/>
          <p:cNvSpPr txBox="1"/>
          <p:nvPr/>
        </p:nvSpPr>
        <p:spPr>
          <a:xfrm>
            <a:off x="1214250" y="3261200"/>
            <a:ext cx="359400" cy="37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 txBox="1"/>
          <p:nvPr/>
        </p:nvSpPr>
        <p:spPr>
          <a:xfrm>
            <a:off x="1010750" y="3173000"/>
            <a:ext cx="610500" cy="41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30</a:t>
            </a:r>
            <a:r>
              <a:rPr lang="en" sz="1800" baseline="30000">
                <a:solidFill>
                  <a:schemeClr val="dk2"/>
                </a:solidFill>
              </a:rPr>
              <a:t>o</a:t>
            </a:r>
          </a:p>
        </p:txBody>
      </p:sp>
      <p:sp>
        <p:nvSpPr>
          <p:cNvPr id="127" name="Shape 127"/>
          <p:cNvSpPr txBox="1"/>
          <p:nvPr/>
        </p:nvSpPr>
        <p:spPr>
          <a:xfrm rot="-2188694">
            <a:off x="911955" y="2265037"/>
            <a:ext cx="1202488" cy="3393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50 m/s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1258100" y="3743075"/>
            <a:ext cx="969600" cy="37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Adjacent </a:t>
            </a:r>
          </a:p>
        </p:txBody>
      </p:sp>
      <p:sp>
        <p:nvSpPr>
          <p:cNvPr id="129" name="Shape 129"/>
          <p:cNvSpPr txBox="1"/>
          <p:nvPr/>
        </p:nvSpPr>
        <p:spPr>
          <a:xfrm rot="-5401143">
            <a:off x="2642879" y="2481075"/>
            <a:ext cx="902100" cy="413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Opposite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Finding the Angle of Motion 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50100" y="1613600"/>
            <a:ext cx="8520600" cy="3323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Angle of motion=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Cos</a:t>
            </a:r>
            <a:r>
              <a:rPr lang="en" baseline="30000"/>
              <a:t>-1</a:t>
            </a:r>
            <a:r>
              <a:rPr lang="en"/>
              <a:t>(Adj / hyp) = 𝚯 or Cos</a:t>
            </a:r>
            <a:r>
              <a:rPr lang="en" baseline="30000"/>
              <a:t>-1</a:t>
            </a:r>
            <a:r>
              <a:rPr lang="en"/>
              <a:t> (V</a:t>
            </a:r>
            <a:r>
              <a:rPr lang="en" baseline="-25000"/>
              <a:t>x</a:t>
            </a:r>
            <a:r>
              <a:rPr lang="en"/>
              <a:t> / Total V) = 𝚯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Sin</a:t>
            </a:r>
            <a:r>
              <a:rPr lang="en" baseline="30000"/>
              <a:t>-1</a:t>
            </a:r>
            <a:r>
              <a:rPr lang="en"/>
              <a:t>(Opp / hyp) = 𝚯 or Sin</a:t>
            </a:r>
            <a:r>
              <a:rPr lang="en" baseline="30000"/>
              <a:t>-1</a:t>
            </a:r>
            <a:r>
              <a:rPr lang="en"/>
              <a:t>(V</a:t>
            </a:r>
            <a:r>
              <a:rPr lang="en" baseline="-25000"/>
              <a:t>y</a:t>
            </a:r>
            <a:r>
              <a:rPr lang="en"/>
              <a:t> / Total V) = 𝚯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Tan</a:t>
            </a:r>
            <a:r>
              <a:rPr lang="en" baseline="30000"/>
              <a:t>-1</a:t>
            </a:r>
            <a:r>
              <a:rPr lang="en"/>
              <a:t>(Opp / adj) = 𝚯 or Tan</a:t>
            </a:r>
            <a:r>
              <a:rPr lang="en" baseline="30000"/>
              <a:t>-1</a:t>
            </a:r>
            <a:r>
              <a:rPr lang="en"/>
              <a:t>(V</a:t>
            </a:r>
            <a:r>
              <a:rPr lang="en" baseline="-25000"/>
              <a:t>y</a:t>
            </a:r>
            <a:r>
              <a:rPr lang="en"/>
              <a:t> / V</a:t>
            </a:r>
            <a:r>
              <a:rPr lang="en" baseline="-25000"/>
              <a:t>x</a:t>
            </a:r>
            <a:r>
              <a:rPr lang="en"/>
              <a:t>) = 𝚯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Tan</a:t>
            </a:r>
            <a:r>
              <a:rPr lang="en" baseline="30000"/>
              <a:t>-1</a:t>
            </a:r>
            <a:r>
              <a:rPr lang="en"/>
              <a:t>(V</a:t>
            </a:r>
            <a:r>
              <a:rPr lang="en" baseline="-25000"/>
              <a:t>y</a:t>
            </a:r>
            <a:r>
              <a:rPr lang="en"/>
              <a:t> / V</a:t>
            </a:r>
            <a:r>
              <a:rPr lang="en" baseline="-25000"/>
              <a:t>x</a:t>
            </a:r>
            <a:r>
              <a:rPr lang="en"/>
              <a:t>) = 𝚯 or  Tan</a:t>
            </a:r>
            <a:r>
              <a:rPr lang="en" baseline="30000"/>
              <a:t>-1</a:t>
            </a:r>
            <a:r>
              <a:rPr lang="en"/>
              <a:t>(40 / 80) = 26.6</a:t>
            </a:r>
            <a:r>
              <a:rPr lang="en" baseline="30000"/>
              <a:t>o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36" name="Shape 136"/>
          <p:cNvCxnSpPr/>
          <p:nvPr/>
        </p:nvCxnSpPr>
        <p:spPr>
          <a:xfrm rot="10800000" flipH="1">
            <a:off x="244225" y="1786675"/>
            <a:ext cx="2642700" cy="192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7" name="Shape 137"/>
          <p:cNvCxnSpPr/>
          <p:nvPr/>
        </p:nvCxnSpPr>
        <p:spPr>
          <a:xfrm rot="10800000">
            <a:off x="2886925" y="1774925"/>
            <a:ext cx="9600" cy="192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8" name="Shape 138"/>
          <p:cNvCxnSpPr/>
          <p:nvPr/>
        </p:nvCxnSpPr>
        <p:spPr>
          <a:xfrm rot="10800000" flipH="1">
            <a:off x="237450" y="3702175"/>
            <a:ext cx="2679300" cy="1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9" name="Shape 139"/>
          <p:cNvSpPr/>
          <p:nvPr/>
        </p:nvSpPr>
        <p:spPr>
          <a:xfrm rot="-4105957">
            <a:off x="727720" y="3339346"/>
            <a:ext cx="376543" cy="294270"/>
          </a:xfrm>
          <a:custGeom>
            <a:avLst/>
            <a:gdLst/>
            <a:ahLst/>
            <a:cxnLst/>
            <a:rect l="0" t="0" r="0" b="0"/>
            <a:pathLst>
              <a:path w="29847" h="22848" extrusionOk="0">
                <a:moveTo>
                  <a:pt x="29847" y="0"/>
                </a:moveTo>
                <a:cubicBezTo>
                  <a:pt x="28490" y="3617"/>
                  <a:pt x="26681" y="18404"/>
                  <a:pt x="21707" y="21706"/>
                </a:cubicBezTo>
                <a:cubicBezTo>
                  <a:pt x="16732" y="25007"/>
                  <a:pt x="3617" y="20123"/>
                  <a:pt x="0" y="1980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40" name="Shape 140"/>
          <p:cNvSpPr txBox="1"/>
          <p:nvPr/>
        </p:nvSpPr>
        <p:spPr>
          <a:xfrm>
            <a:off x="1214250" y="3261200"/>
            <a:ext cx="359400" cy="37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1010750" y="3173000"/>
            <a:ext cx="359400" cy="41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𝚯</a:t>
            </a:r>
          </a:p>
        </p:txBody>
      </p:sp>
      <p:sp>
        <p:nvSpPr>
          <p:cNvPr id="142" name="Shape 142"/>
          <p:cNvSpPr txBox="1"/>
          <p:nvPr/>
        </p:nvSpPr>
        <p:spPr>
          <a:xfrm rot="-2188694">
            <a:off x="911955" y="2265037"/>
            <a:ext cx="1202488" cy="3393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Total V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1258100" y="3743075"/>
            <a:ext cx="969600" cy="37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80 m/s </a:t>
            </a:r>
          </a:p>
        </p:txBody>
      </p:sp>
      <p:sp>
        <p:nvSpPr>
          <p:cNvPr id="144" name="Shape 144"/>
          <p:cNvSpPr txBox="1"/>
          <p:nvPr/>
        </p:nvSpPr>
        <p:spPr>
          <a:xfrm rot="-5401256">
            <a:off x="2683553" y="2521724"/>
            <a:ext cx="820800" cy="41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40 m/s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Finding Total Magnitude of motion using Pythagorean Theorem. 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150100" y="1613600"/>
            <a:ext cx="8520600" cy="3323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(Total V)</a:t>
            </a:r>
            <a:r>
              <a:rPr lang="en" baseline="30000"/>
              <a:t>2</a:t>
            </a:r>
            <a:r>
              <a:rPr lang="en"/>
              <a:t> = V</a:t>
            </a:r>
            <a:r>
              <a:rPr lang="en" baseline="-25000"/>
              <a:t>x</a:t>
            </a:r>
            <a:r>
              <a:rPr lang="en" baseline="30000"/>
              <a:t>2</a:t>
            </a:r>
            <a:r>
              <a:rPr lang="en"/>
              <a:t> + V</a:t>
            </a:r>
            <a:r>
              <a:rPr lang="en" baseline="-25000"/>
              <a:t>y</a:t>
            </a:r>
            <a:r>
              <a:rPr lang="en" baseline="30000"/>
              <a:t>2</a:t>
            </a:r>
            <a:r>
              <a:rPr lang="en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(Total V)</a:t>
            </a:r>
            <a:r>
              <a:rPr lang="en" baseline="30000"/>
              <a:t>2</a:t>
            </a:r>
            <a:r>
              <a:rPr lang="en"/>
              <a:t> = 40</a:t>
            </a:r>
            <a:r>
              <a:rPr lang="en" baseline="30000"/>
              <a:t>2</a:t>
            </a:r>
            <a:r>
              <a:rPr lang="en"/>
              <a:t> + 80</a:t>
            </a:r>
            <a:r>
              <a:rPr lang="en" baseline="30000"/>
              <a:t>2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(Total V)</a:t>
            </a:r>
            <a:r>
              <a:rPr lang="en" baseline="30000"/>
              <a:t>2</a:t>
            </a:r>
            <a:r>
              <a:rPr lang="en"/>
              <a:t> = 1600 + 6400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(Total V)</a:t>
            </a:r>
            <a:r>
              <a:rPr lang="en" baseline="30000"/>
              <a:t>2</a:t>
            </a:r>
            <a:r>
              <a:rPr lang="en"/>
              <a:t> = 8000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Total V = 8000</a:t>
            </a:r>
            <a:r>
              <a:rPr lang="en" baseline="30000"/>
              <a:t>1/2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Total V = 89.44 m/s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51" name="Shape 151"/>
          <p:cNvCxnSpPr/>
          <p:nvPr/>
        </p:nvCxnSpPr>
        <p:spPr>
          <a:xfrm rot="10800000" flipH="1">
            <a:off x="244225" y="1786675"/>
            <a:ext cx="2642700" cy="192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2" name="Shape 152"/>
          <p:cNvCxnSpPr/>
          <p:nvPr/>
        </p:nvCxnSpPr>
        <p:spPr>
          <a:xfrm rot="10800000">
            <a:off x="2886925" y="1774925"/>
            <a:ext cx="9600" cy="192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3" name="Shape 153"/>
          <p:cNvCxnSpPr/>
          <p:nvPr/>
        </p:nvCxnSpPr>
        <p:spPr>
          <a:xfrm rot="10800000" flipH="1">
            <a:off x="237450" y="3702175"/>
            <a:ext cx="2679300" cy="1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4" name="Shape 154"/>
          <p:cNvSpPr/>
          <p:nvPr/>
        </p:nvSpPr>
        <p:spPr>
          <a:xfrm rot="-4105957">
            <a:off x="727720" y="3339346"/>
            <a:ext cx="376543" cy="294270"/>
          </a:xfrm>
          <a:custGeom>
            <a:avLst/>
            <a:gdLst/>
            <a:ahLst/>
            <a:cxnLst/>
            <a:rect l="0" t="0" r="0" b="0"/>
            <a:pathLst>
              <a:path w="29847" h="22848" extrusionOk="0">
                <a:moveTo>
                  <a:pt x="29847" y="0"/>
                </a:moveTo>
                <a:cubicBezTo>
                  <a:pt x="28490" y="3617"/>
                  <a:pt x="26681" y="18404"/>
                  <a:pt x="21707" y="21706"/>
                </a:cubicBezTo>
                <a:cubicBezTo>
                  <a:pt x="16732" y="25007"/>
                  <a:pt x="3617" y="20123"/>
                  <a:pt x="0" y="1980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55" name="Shape 155"/>
          <p:cNvSpPr txBox="1"/>
          <p:nvPr/>
        </p:nvSpPr>
        <p:spPr>
          <a:xfrm>
            <a:off x="1214250" y="3261200"/>
            <a:ext cx="359400" cy="37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 txBox="1"/>
          <p:nvPr/>
        </p:nvSpPr>
        <p:spPr>
          <a:xfrm>
            <a:off x="1010750" y="3173000"/>
            <a:ext cx="359400" cy="41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𝚯</a:t>
            </a:r>
          </a:p>
        </p:txBody>
      </p:sp>
      <p:sp>
        <p:nvSpPr>
          <p:cNvPr id="157" name="Shape 157"/>
          <p:cNvSpPr txBox="1"/>
          <p:nvPr/>
        </p:nvSpPr>
        <p:spPr>
          <a:xfrm rot="-2188694">
            <a:off x="911955" y="2265037"/>
            <a:ext cx="1202488" cy="3393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Total V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1258100" y="3743075"/>
            <a:ext cx="969600" cy="37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80 m/s </a:t>
            </a:r>
          </a:p>
        </p:txBody>
      </p:sp>
      <p:sp>
        <p:nvSpPr>
          <p:cNvPr id="159" name="Shape 159"/>
          <p:cNvSpPr txBox="1"/>
          <p:nvPr/>
        </p:nvSpPr>
        <p:spPr>
          <a:xfrm rot="-5401256">
            <a:off x="2683553" y="2521724"/>
            <a:ext cx="820800" cy="41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40 m/s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772</Words>
  <Application>Microsoft Office PowerPoint</Application>
  <PresentationFormat>On-screen Show (16:9)</PresentationFormat>
  <Paragraphs>108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Simple Light</vt:lpstr>
      <vt:lpstr>Vector Resolution  and Projectile Motion</vt:lpstr>
      <vt:lpstr>So far we have only looked at motion as a 1 dimensional.  </vt:lpstr>
      <vt:lpstr>In this the Red Arrows Represent the Vertical Component and the Blue Arrows Represent the Horizontal Motion. </vt:lpstr>
      <vt:lpstr>We can use trigonometry to resolve total motion into x and y components.  For all calculations put calculator into degrees NOT radians!!!</vt:lpstr>
      <vt:lpstr>We can use trigonometry to resolve total motion into x and y components.  </vt:lpstr>
      <vt:lpstr>We can use trigonometry to resolve total motion into x and y components.  </vt:lpstr>
      <vt:lpstr>We can use trigonometry to resolve total motion into x and y components.  </vt:lpstr>
      <vt:lpstr>Finding the Angle of Motion </vt:lpstr>
      <vt:lpstr>Finding Total Magnitude of motion using Pythagorean Theorem. </vt:lpstr>
      <vt:lpstr>Vertical and Horizontal Motion are independent from each other. </vt:lpstr>
      <vt:lpstr>Vertical and Horizontal Motion are independent from each other. </vt:lpstr>
      <vt:lpstr>Entire Class Group Lab Activity</vt:lpstr>
      <vt:lpstr>Entire Class Group Lab Activity Finish independently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 Resolution  and Projectile Motion</dc:title>
  <dc:creator>Patton, Jeremy</dc:creator>
  <cp:lastModifiedBy>Patton, Jeremy</cp:lastModifiedBy>
  <cp:revision>1</cp:revision>
  <dcterms:modified xsi:type="dcterms:W3CDTF">2017-09-15T16:25:54Z</dcterms:modified>
</cp:coreProperties>
</file>