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8CE490-7E4C-431B-8993-18EC9A5ED332}"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3531278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CE490-7E4C-431B-8993-18EC9A5ED332}"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796032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CE490-7E4C-431B-8993-18EC9A5ED332}"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381232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8CE490-7E4C-431B-8993-18EC9A5ED332}"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144280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8CE490-7E4C-431B-8993-18EC9A5ED332}"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415386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8CE490-7E4C-431B-8993-18EC9A5ED332}"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41354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8CE490-7E4C-431B-8993-18EC9A5ED332}"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138807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8CE490-7E4C-431B-8993-18EC9A5ED332}"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312498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CE490-7E4C-431B-8993-18EC9A5ED332}"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234234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CE490-7E4C-431B-8993-18EC9A5ED332}"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2910225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8CE490-7E4C-431B-8993-18EC9A5ED332}"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75E5B-BE69-4E46-88AD-15736BE4F300}" type="slidenum">
              <a:rPr lang="en-US" smtClean="0"/>
              <a:t>‹#›</a:t>
            </a:fld>
            <a:endParaRPr lang="en-US"/>
          </a:p>
        </p:txBody>
      </p:sp>
    </p:spTree>
    <p:extLst>
      <p:ext uri="{BB962C8B-B14F-4D97-AF65-F5344CB8AC3E}">
        <p14:creationId xmlns:p14="http://schemas.microsoft.com/office/powerpoint/2010/main" val="2285401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CE490-7E4C-431B-8993-18EC9A5ED332}" type="datetimeFigureOut">
              <a:rPr lang="en-US" smtClean="0"/>
              <a:t>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75E5B-BE69-4E46-88AD-15736BE4F300}" type="slidenum">
              <a:rPr lang="en-US" smtClean="0"/>
              <a:t>‹#›</a:t>
            </a:fld>
            <a:endParaRPr lang="en-US"/>
          </a:p>
        </p:txBody>
      </p:sp>
    </p:spTree>
    <p:extLst>
      <p:ext uri="{BB962C8B-B14F-4D97-AF65-F5344CB8AC3E}">
        <p14:creationId xmlns:p14="http://schemas.microsoft.com/office/powerpoint/2010/main" val="303525582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dirty="0" smtClean="0"/>
              <a:t>Universal Law of Gravitation</a:t>
            </a:r>
            <a:endParaRPr lang="en-US"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515" y="1905000"/>
            <a:ext cx="8018685" cy="4588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545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 Realized…</a:t>
            </a:r>
            <a:endParaRPr lang="en-US" dirty="0"/>
          </a:p>
        </p:txBody>
      </p:sp>
      <p:sp>
        <p:nvSpPr>
          <p:cNvPr id="3" name="Content Placeholder 2"/>
          <p:cNvSpPr>
            <a:spLocks noGrp="1"/>
          </p:cNvSpPr>
          <p:nvPr>
            <p:ph idx="1"/>
          </p:nvPr>
        </p:nvSpPr>
        <p:spPr/>
        <p:txBody>
          <a:bodyPr>
            <a:normAutofit lnSpcReduction="10000"/>
          </a:bodyPr>
          <a:lstStyle/>
          <a:p>
            <a:r>
              <a:rPr lang="en-US" dirty="0" smtClean="0"/>
              <a:t>That the same force that attracts things toward the center of the Earth is also the same force that holds celestial objects to their orbits</a:t>
            </a:r>
          </a:p>
          <a:p>
            <a:r>
              <a:rPr lang="en-US" dirty="0" smtClean="0"/>
              <a:t>He realized that every 2 objects with mass have a gravitational force that attracts them to each other that is proportional to each mass in inversely proportional the square of the distance between them. </a:t>
            </a:r>
            <a:endParaRPr lang="en-US" dirty="0"/>
          </a:p>
        </p:txBody>
      </p:sp>
    </p:spTree>
    <p:extLst>
      <p:ext uri="{BB962C8B-B14F-4D97-AF65-F5344CB8AC3E}">
        <p14:creationId xmlns:p14="http://schemas.microsoft.com/office/powerpoint/2010/main" val="334209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Law of Universal Gravitation</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r>
              <a:rPr lang="en-US" sz="4800" dirty="0" err="1" smtClean="0"/>
              <a:t>Fg</a:t>
            </a:r>
            <a:r>
              <a:rPr lang="en-US" sz="4800" dirty="0"/>
              <a:t> </a:t>
            </a:r>
            <a:r>
              <a:rPr lang="en-US" sz="4800" dirty="0" smtClean="0"/>
              <a:t>= GM</a:t>
            </a:r>
            <a:r>
              <a:rPr lang="en-US" sz="4800" baseline="-25000" dirty="0" smtClean="0"/>
              <a:t>1</a:t>
            </a:r>
            <a:r>
              <a:rPr lang="en-US" sz="4800" dirty="0" smtClean="0"/>
              <a:t>M</a:t>
            </a:r>
            <a:r>
              <a:rPr lang="en-US" sz="4800" baseline="-25000" dirty="0" smtClean="0"/>
              <a:t>2</a:t>
            </a:r>
            <a:r>
              <a:rPr lang="en-US" sz="4800" dirty="0" smtClean="0"/>
              <a:t>/r</a:t>
            </a:r>
            <a:r>
              <a:rPr lang="en-US" sz="4800" baseline="30000" dirty="0" smtClean="0"/>
              <a:t>2</a:t>
            </a:r>
          </a:p>
          <a:p>
            <a:r>
              <a:rPr lang="en-US" sz="4800" dirty="0" smtClean="0"/>
              <a:t>G is a universal constant = 6.67x10</a:t>
            </a:r>
            <a:r>
              <a:rPr lang="en-US" sz="4800" baseline="30000" dirty="0" smtClean="0"/>
              <a:t>-11</a:t>
            </a:r>
            <a:r>
              <a:rPr lang="en-US" sz="4800" dirty="0" smtClean="0"/>
              <a:t>Nm</a:t>
            </a:r>
            <a:r>
              <a:rPr lang="en-US" sz="4800" baseline="30000" dirty="0" smtClean="0"/>
              <a:t>2</a:t>
            </a:r>
            <a:r>
              <a:rPr lang="en-US" sz="4800" dirty="0" smtClean="0"/>
              <a:t>/kg</a:t>
            </a:r>
            <a:r>
              <a:rPr lang="en-US" sz="4800" baseline="30000" dirty="0" smtClean="0"/>
              <a:t>2</a:t>
            </a:r>
          </a:p>
          <a:p>
            <a:r>
              <a:rPr lang="en-US" sz="4800" dirty="0" smtClean="0"/>
              <a:t>For objects on Earth one of the masses is the Mass of the Earth and r is the radius of the planet.</a:t>
            </a:r>
          </a:p>
          <a:p>
            <a:r>
              <a:rPr lang="en-US" sz="4800" dirty="0" smtClean="0"/>
              <a:t>GM</a:t>
            </a:r>
            <a:r>
              <a:rPr lang="en-US" sz="4800" baseline="-25000" dirty="0" smtClean="0"/>
              <a:t>1</a:t>
            </a:r>
            <a:r>
              <a:rPr lang="en-US" sz="4800" dirty="0" smtClean="0"/>
              <a:t>/r</a:t>
            </a:r>
            <a:r>
              <a:rPr lang="en-US" sz="4800" baseline="30000" dirty="0" smtClean="0"/>
              <a:t>2 </a:t>
            </a:r>
            <a:r>
              <a:rPr lang="en-US" sz="4800" dirty="0" smtClean="0"/>
              <a:t>= 9.8m/s</a:t>
            </a:r>
            <a:r>
              <a:rPr lang="en-US" sz="4800" baseline="30000" dirty="0" smtClean="0"/>
              <a:t>2</a:t>
            </a:r>
            <a:r>
              <a:rPr lang="en-US" sz="4800" dirty="0" smtClean="0"/>
              <a:t> at Earth’s Surface. </a:t>
            </a:r>
            <a:endParaRPr lang="en-US" sz="4800" baseline="30000" dirty="0" smtClean="0"/>
          </a:p>
          <a:p>
            <a:endParaRPr lang="en-US" sz="4800" baseline="30000" dirty="0" smtClean="0"/>
          </a:p>
          <a:p>
            <a:endParaRPr lang="en-US" sz="4800" baseline="30000" dirty="0"/>
          </a:p>
        </p:txBody>
      </p:sp>
    </p:spTree>
    <p:extLst>
      <p:ext uri="{BB962C8B-B14F-4D97-AF65-F5344CB8AC3E}">
        <p14:creationId xmlns:p14="http://schemas.microsoft.com/office/powerpoint/2010/main" val="204974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equation also explains</a:t>
            </a:r>
            <a:endParaRPr lang="en-US" dirty="0"/>
          </a:p>
        </p:txBody>
      </p:sp>
      <p:sp>
        <p:nvSpPr>
          <p:cNvPr id="3" name="Content Placeholder 2"/>
          <p:cNvSpPr>
            <a:spLocks noGrp="1"/>
          </p:cNvSpPr>
          <p:nvPr>
            <p:ph idx="1"/>
          </p:nvPr>
        </p:nvSpPr>
        <p:spPr/>
        <p:txBody>
          <a:bodyPr/>
          <a:lstStyle/>
          <a:p>
            <a:r>
              <a:rPr lang="en-US" dirty="0" smtClean="0"/>
              <a:t>Why things get lighter as they move to higher elevations on Earth and heavier as they move to lower elevations.  </a:t>
            </a:r>
          </a:p>
          <a:p>
            <a:endParaRPr lang="en-US" dirty="0"/>
          </a:p>
          <a:p>
            <a:r>
              <a:rPr lang="en-US" dirty="0" smtClean="0"/>
              <a:t>It does not explain why astronauts are weightless in space.  By Newton’s equation they should still have over 90% of their normal force of gravity acting on them while in orbit. </a:t>
            </a:r>
            <a:endParaRPr lang="en-US" dirty="0"/>
          </a:p>
        </p:txBody>
      </p:sp>
    </p:spTree>
    <p:extLst>
      <p:ext uri="{BB962C8B-B14F-4D97-AF65-F5344CB8AC3E}">
        <p14:creationId xmlns:p14="http://schemas.microsoft.com/office/powerpoint/2010/main" val="3436410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in Orbit</a:t>
            </a:r>
            <a:endParaRPr lang="en-US" dirty="0"/>
          </a:p>
        </p:txBody>
      </p:sp>
      <p:sp>
        <p:nvSpPr>
          <p:cNvPr id="3" name="Content Placeholder 2"/>
          <p:cNvSpPr>
            <a:spLocks noGrp="1"/>
          </p:cNvSpPr>
          <p:nvPr>
            <p:ph idx="1"/>
          </p:nvPr>
        </p:nvSpPr>
        <p:spPr/>
        <p:txBody>
          <a:bodyPr/>
          <a:lstStyle/>
          <a:p>
            <a:r>
              <a:rPr lang="en-US" dirty="0" smtClean="0"/>
              <a:t>Results form ships in orbit being in constant free fall, because both the astronauts and ships are falling together it seems to them that everything is stationary and they are weightless.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667126"/>
            <a:ext cx="30480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3148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 distances between objects doubles</a:t>
            </a:r>
            <a:endParaRPr lang="en-US" dirty="0"/>
          </a:p>
        </p:txBody>
      </p:sp>
      <p:sp>
        <p:nvSpPr>
          <p:cNvPr id="3" name="Content Placeholder 2"/>
          <p:cNvSpPr>
            <a:spLocks noGrp="1"/>
          </p:cNvSpPr>
          <p:nvPr>
            <p:ph idx="1"/>
          </p:nvPr>
        </p:nvSpPr>
        <p:spPr/>
        <p:txBody>
          <a:bodyPr/>
          <a:lstStyle/>
          <a:p>
            <a:r>
              <a:rPr lang="en-US" dirty="0" smtClean="0"/>
              <a:t>The gravitational force between those objects reduces to 1/4</a:t>
            </a:r>
            <a:r>
              <a:rPr lang="en-US" baseline="30000" dirty="0" smtClean="0"/>
              <a:t>th</a:t>
            </a:r>
            <a:r>
              <a:rPr lang="en-US" dirty="0" smtClean="0"/>
              <a:t> the initial force of gravity.</a:t>
            </a:r>
          </a:p>
          <a:p>
            <a:r>
              <a:rPr lang="en-US" dirty="0" smtClean="0"/>
              <a:t>This is an inverse square relationship</a:t>
            </a:r>
          </a:p>
          <a:p>
            <a:r>
              <a:rPr lang="en-US" dirty="0" smtClean="0"/>
              <a:t>If one mass doubles the force of gravity doubles, if both masses double the force of gravity quadruples. </a:t>
            </a:r>
            <a:endParaRPr lang="en-US" dirty="0"/>
          </a:p>
        </p:txBody>
      </p:sp>
    </p:spTree>
    <p:extLst>
      <p:ext uri="{BB962C8B-B14F-4D97-AF65-F5344CB8AC3E}">
        <p14:creationId xmlns:p14="http://schemas.microsoft.com/office/powerpoint/2010/main" val="3308045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252</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Universal Law of Gravitation</vt:lpstr>
      <vt:lpstr>Newton Realized…</vt:lpstr>
      <vt:lpstr>Law of Universal Gravitation</vt:lpstr>
      <vt:lpstr>This equation also explains</vt:lpstr>
      <vt:lpstr>Weightlessness in Orbit</vt:lpstr>
      <vt:lpstr>As distances between objects doubles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Law of Gravitation</dc:title>
  <dc:creator>Patton, Jeremy</dc:creator>
  <cp:lastModifiedBy>Patton, Jeremy</cp:lastModifiedBy>
  <cp:revision>4</cp:revision>
  <dcterms:created xsi:type="dcterms:W3CDTF">2018-01-03T18:29:36Z</dcterms:created>
  <dcterms:modified xsi:type="dcterms:W3CDTF">2018-01-03T19:27:57Z</dcterms:modified>
</cp:coreProperties>
</file>