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1068"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5" name="Shape 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9" name="Shape 4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1" name="Shape 4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76mti4OVC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Fwl_JBQtH9o"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hy1fucSRQI"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youtube.com/watch?v=1crMDHn9pn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yyMXE1qyATE"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i94K1wckWY8"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Zio70bd-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aUk94AdXPA"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Ou1BiorYRNU"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Ou1BiorYRNU"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1060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FFFFFF"/>
                </a:solidFill>
              </a:rPr>
              <a:t>Physics of The Earth’s formation and Internal Processes</a:t>
            </a:r>
            <a:endParaRPr>
              <a:solidFill>
                <a:srgbClr val="FFFFFF"/>
              </a:solidFill>
            </a:endParaRPr>
          </a:p>
        </p:txBody>
      </p:sp>
      <p:sp>
        <p:nvSpPr>
          <p:cNvPr id="85" name="Shape 85"/>
          <p:cNvSpPr txBox="1">
            <a:spLocks noGrp="1"/>
          </p:cNvSpPr>
          <p:nvPr>
            <p:ph type="subTitle" idx="1"/>
          </p:nvPr>
        </p:nvSpPr>
        <p:spPr>
          <a:xfrm>
            <a:off x="1105575" y="1798225"/>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FFFFFF"/>
                </a:solidFill>
              </a:rPr>
              <a:t>Part 1 Earth’s Formation and Evidence For it. </a:t>
            </a:r>
            <a:endParaRPr>
              <a:solidFill>
                <a:srgbClr val="FFFFFF"/>
              </a:solidFill>
            </a:endParaRPr>
          </a:p>
        </p:txBody>
      </p:sp>
      <p:pic>
        <p:nvPicPr>
          <p:cNvPr id="86" name="Shape 86"/>
          <p:cNvPicPr preferRelativeResize="0"/>
          <p:nvPr/>
        </p:nvPicPr>
        <p:blipFill>
          <a:blip r:embed="rId3">
            <a:alphaModFix/>
          </a:blip>
          <a:stretch>
            <a:fillRect/>
          </a:stretch>
        </p:blipFill>
        <p:spPr>
          <a:xfrm>
            <a:off x="2634450" y="3018375"/>
            <a:ext cx="3247250" cy="3778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ctrTitle"/>
          </p:nvPr>
        </p:nvSpPr>
        <p:spPr>
          <a:xfrm>
            <a:off x="558225" y="333525"/>
            <a:ext cx="7772400" cy="147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Let’s look at U-238</a:t>
            </a:r>
            <a:endParaRPr/>
          </a:p>
        </p:txBody>
      </p:sp>
      <p:sp>
        <p:nvSpPr>
          <p:cNvPr id="142" name="Shape 142"/>
          <p:cNvSpPr txBox="1">
            <a:spLocks noGrp="1"/>
          </p:cNvSpPr>
          <p:nvPr>
            <p:ph type="subTitle" idx="1"/>
          </p:nvPr>
        </p:nvSpPr>
        <p:spPr>
          <a:xfrm>
            <a:off x="558225" y="1542225"/>
            <a:ext cx="8245500" cy="4096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rPr>
              <a:t>U-238, the 238 is the mass number, all atoms of Uranium have 92 protons.</a:t>
            </a:r>
            <a:endParaRPr>
              <a:solidFill>
                <a:srgbClr val="000000"/>
              </a:solidFill>
            </a:endParaRPr>
          </a:p>
          <a:p>
            <a:pPr marL="0" lvl="0" indent="0">
              <a:spcBef>
                <a:spcPts val="640"/>
              </a:spcBef>
              <a:spcAft>
                <a:spcPts val="0"/>
              </a:spcAft>
              <a:buNone/>
            </a:pPr>
            <a:endParaRPr>
              <a:solidFill>
                <a:srgbClr val="000000"/>
              </a:solidFill>
            </a:endParaRPr>
          </a:p>
          <a:p>
            <a:pPr marL="0" lvl="0" indent="0">
              <a:spcBef>
                <a:spcPts val="640"/>
              </a:spcBef>
              <a:spcAft>
                <a:spcPts val="0"/>
              </a:spcAft>
              <a:buNone/>
            </a:pPr>
            <a:r>
              <a:rPr lang="en-US">
                <a:solidFill>
                  <a:srgbClr val="000000"/>
                </a:solidFill>
              </a:rPr>
              <a:t>The half life of U-238 is about 4.5 billion years </a:t>
            </a:r>
            <a:r>
              <a:rPr lang="en-US" b="1">
                <a:solidFill>
                  <a:srgbClr val="999999"/>
                </a:solidFill>
              </a:rPr>
              <a:t>(ask Patton to explain how we can figure that out if you want to know if not he’s just going to assume you don’t care.)</a:t>
            </a:r>
            <a:endParaRPr b="1">
              <a:solidFill>
                <a:srgbClr val="9999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So anyway if you measure the amount of U-238 and compare the ratio of it to its daughter isotopes you can figure out roughly how old the rock is give or take a few million years.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There are some small issues with measuring the oldest rocks on Earth.  </a:t>
            </a:r>
            <a:endParaRPr/>
          </a:p>
        </p:txBody>
      </p:sp>
      <p:sp>
        <p:nvSpPr>
          <p:cNvPr id="153" name="Shape 153"/>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b="1"/>
              <a:t>It turns out that they don’t exist anymore.</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p:nvPr>
        </p:nvSpPr>
        <p:spPr>
          <a:xfrm>
            <a:off x="685800" y="261470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It took the Earth millions of years just to cool down to the point where rocks could solidify and most of the initial rocks have been destroyed by plate tectonic processes. </a:t>
            </a:r>
            <a:endParaRPr/>
          </a:p>
          <a:p>
            <a:pPr marL="0" lvl="0" indent="0">
              <a:spcBef>
                <a:spcPts val="0"/>
              </a:spcBef>
              <a:spcAft>
                <a:spcPts val="0"/>
              </a:spcAft>
              <a:buNone/>
            </a:pPr>
            <a:endParaRPr/>
          </a:p>
          <a:p>
            <a:pPr marL="0" lvl="0" indent="0">
              <a:spcBef>
                <a:spcPts val="0"/>
              </a:spcBef>
              <a:spcAft>
                <a:spcPts val="0"/>
              </a:spcAft>
              <a:buNone/>
            </a:pPr>
            <a:r>
              <a:rPr lang="en-US"/>
              <a:t>But there are still some good </a:t>
            </a:r>
            <a:r>
              <a:rPr lang="en-US" u="sng">
                <a:solidFill>
                  <a:schemeClr val="hlink"/>
                </a:solidFill>
                <a:hlinkClick r:id="rId3"/>
              </a:rPr>
              <a:t>ones</a:t>
            </a:r>
            <a:r>
              <a:rPr lang="en-US"/>
              <a:t>, the moon and meteorites samples also work well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62"/>
        <p:cNvGrpSpPr/>
        <p:nvPr/>
      </p:nvGrpSpPr>
      <p:grpSpPr>
        <a:xfrm>
          <a:off x="0" y="0"/>
          <a:ext cx="0" cy="0"/>
          <a:chOff x="0" y="0"/>
          <a:chExt cx="0" cy="0"/>
        </a:xfrm>
      </p:grpSpPr>
      <p:sp>
        <p:nvSpPr>
          <p:cNvPr id="163" name="Shape 163"/>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solidFill>
                <a:srgbClr val="FFFF00"/>
              </a:solidFill>
            </a:endParaRPr>
          </a:p>
          <a:p>
            <a:pPr marL="0" lvl="0" indent="0">
              <a:spcBef>
                <a:spcPts val="0"/>
              </a:spcBef>
              <a:spcAft>
                <a:spcPts val="0"/>
              </a:spcAft>
              <a:buNone/>
            </a:pPr>
            <a:endParaRPr>
              <a:solidFill>
                <a:srgbClr val="FFFF00"/>
              </a:solidFill>
            </a:endParaRPr>
          </a:p>
          <a:p>
            <a:pPr marL="0" lvl="0" indent="0" algn="l" rtl="0">
              <a:spcBef>
                <a:spcPts val="0"/>
              </a:spcBef>
              <a:spcAft>
                <a:spcPts val="0"/>
              </a:spcAft>
              <a:buNone/>
            </a:pPr>
            <a:r>
              <a:rPr lang="en-US">
                <a:solidFill>
                  <a:srgbClr val="000000"/>
                </a:solidFill>
              </a:rPr>
              <a:t>Evidence 2- Samples from across the solar system show common ingredients. </a:t>
            </a:r>
            <a:endParaRPr>
              <a:solidFill>
                <a:srgbClr val="000000"/>
              </a:solidFill>
            </a:endParaRPr>
          </a:p>
          <a:p>
            <a:pPr marL="0" lvl="0" indent="0" algn="l">
              <a:spcBef>
                <a:spcPts val="0"/>
              </a:spcBef>
              <a:spcAft>
                <a:spcPts val="0"/>
              </a:spcAft>
              <a:buNone/>
            </a:pPr>
            <a:r>
              <a:rPr lang="en-US">
                <a:solidFill>
                  <a:srgbClr val="000000"/>
                </a:solidFill>
              </a:rPr>
              <a:t>Moon samples also show the composition of the moon closely match those of the Earth’s crust which is why we are pretty sure the Moon got knocked off of the Earth when the Earth was still </a:t>
            </a:r>
            <a:r>
              <a:rPr lang="en-US" u="sng">
                <a:solidFill>
                  <a:srgbClr val="000000"/>
                </a:solidFill>
                <a:hlinkClick r:id="rId3"/>
              </a:rPr>
              <a:t>cooling</a:t>
            </a:r>
            <a:r>
              <a:rPr lang="en-US">
                <a:solidFill>
                  <a:srgbClr val="000000"/>
                </a:solidFill>
              </a:rPr>
              <a:t>. </a:t>
            </a:r>
            <a:endParaRPr>
              <a:solidFill>
                <a:srgbClr val="000000"/>
              </a:solidFill>
            </a:endParaRPr>
          </a:p>
        </p:txBody>
      </p:sp>
      <p:sp>
        <p:nvSpPr>
          <p:cNvPr id="164" name="Shape 164"/>
          <p:cNvSpPr txBox="1">
            <a:spLocks noGrp="1"/>
          </p:cNvSpPr>
          <p:nvPr>
            <p:ph type="subTitle" idx="1"/>
          </p:nvPr>
        </p:nvSpPr>
        <p:spPr>
          <a:xfrm>
            <a:off x="1318450" y="2605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00"/>
                </a:solidFill>
              </a:rPr>
              <a:t>We also have samples of material from Mars and meteorites that show what the solar system was composed up during its early formation.</a:t>
            </a:r>
            <a:r>
              <a:rPr lang="en-US">
                <a:solidFill>
                  <a:srgbClr val="FFFF00"/>
                </a:solidFill>
              </a:rPr>
              <a:t> </a:t>
            </a:r>
            <a:endParaRPr>
              <a:solidFill>
                <a:srgbClr val="FFFF00"/>
              </a:solidFill>
            </a:endParaRPr>
          </a:p>
        </p:txBody>
      </p:sp>
      <p:sp>
        <p:nvSpPr>
          <p:cNvPr id="170" name="Shape 170"/>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177" name="Shape 177"/>
          <p:cNvPicPr preferRelativeResize="0"/>
          <p:nvPr/>
        </p:nvPicPr>
        <p:blipFill>
          <a:blip r:embed="rId3">
            <a:alphaModFix/>
          </a:blip>
          <a:stretch>
            <a:fillRect/>
          </a:stretch>
        </p:blipFill>
        <p:spPr>
          <a:xfrm>
            <a:off x="152400" y="305325"/>
            <a:ext cx="8659500" cy="6129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Evidence 3</a:t>
            </a:r>
            <a:endParaRPr/>
          </a:p>
          <a:p>
            <a:pPr marL="0" lvl="0" indent="0">
              <a:spcBef>
                <a:spcPts val="0"/>
              </a:spcBef>
              <a:spcAft>
                <a:spcPts val="0"/>
              </a:spcAft>
              <a:buNone/>
            </a:pPr>
            <a:r>
              <a:rPr lang="en-US"/>
              <a:t>Impact Craters show that the Early Solar System was full of collisions and these have slowed over time but still occur. </a:t>
            </a:r>
            <a:endParaRPr/>
          </a:p>
        </p:txBody>
      </p:sp>
      <p:sp>
        <p:nvSpPr>
          <p:cNvPr id="183" name="Shape 183"/>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This is extremely prevalent on planets and moons with small atmospheres and no tectonic forces refreshing the surfaces.</a:t>
            </a:r>
            <a:endParaRPr/>
          </a:p>
        </p:txBody>
      </p:sp>
      <p:sp>
        <p:nvSpPr>
          <p:cNvPr id="189" name="Shape 189"/>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These same collisions have killed the dinosaurs 65 million years ago and have a huge impact crater only visible by precise satellite measurements</a:t>
            </a:r>
            <a:endParaRPr/>
          </a:p>
        </p:txBody>
      </p:sp>
      <p:sp>
        <p:nvSpPr>
          <p:cNvPr id="195" name="Shape 195"/>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u="sng">
                <a:solidFill>
                  <a:srgbClr val="000000"/>
                </a:solidFill>
              </a:rPr>
              <a:t>Earlier this semester we talked about how the solar system is </a:t>
            </a:r>
            <a:r>
              <a:rPr lang="en-US">
                <a:solidFill>
                  <a:srgbClr val="000000"/>
                </a:solidFill>
              </a:rPr>
              <a:t>formed from a collection of gas and dust that was pulled </a:t>
            </a:r>
            <a:r>
              <a:rPr lang="en-US" u="sng">
                <a:solidFill>
                  <a:srgbClr val="000000"/>
                </a:solidFill>
                <a:hlinkClick r:id="rId3"/>
              </a:rPr>
              <a:t>gravitationally</a:t>
            </a:r>
            <a:r>
              <a:rPr lang="en-US">
                <a:solidFill>
                  <a:srgbClr val="000000"/>
                </a:solidFill>
              </a:rPr>
              <a:t> into the Sun, 8 planets and some other garbage…</a:t>
            </a:r>
            <a:endParaRPr>
              <a:solidFill>
                <a:srgbClr val="000000"/>
              </a:solidFill>
            </a:endParaRPr>
          </a:p>
          <a:p>
            <a:pPr marL="0" lvl="0" indent="0">
              <a:spcBef>
                <a:spcPts val="0"/>
              </a:spcBef>
              <a:spcAft>
                <a:spcPts val="0"/>
              </a:spcAft>
              <a:buNone/>
            </a:pPr>
            <a:endParaRPr>
              <a:solidFill>
                <a:srgbClr val="000000"/>
              </a:solidFill>
            </a:endParaRPr>
          </a:p>
        </p:txBody>
      </p:sp>
      <p:sp>
        <p:nvSpPr>
          <p:cNvPr id="92" name="Shape 92"/>
          <p:cNvSpPr txBox="1">
            <a:spLocks noGrp="1"/>
          </p:cNvSpPr>
          <p:nvPr>
            <p:ph type="subTitle" idx="1"/>
          </p:nvPr>
        </p:nvSpPr>
        <p:spPr>
          <a:xfrm>
            <a:off x="220600" y="4813375"/>
            <a:ext cx="85716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b="1">
                <a:solidFill>
                  <a:srgbClr val="666666"/>
                </a:solidFill>
              </a:rPr>
              <a:t>That’s right I just called Pluto and the Moon “garbage”.... I’m not taking it back </a:t>
            </a:r>
            <a:r>
              <a:rPr lang="en-US" b="1" u="sng">
                <a:solidFill>
                  <a:srgbClr val="666666"/>
                </a:solidFill>
                <a:hlinkClick r:id="rId4"/>
              </a:rPr>
              <a:t>either</a:t>
            </a:r>
            <a:endParaRPr b="1">
              <a:solidFill>
                <a:srgbClr val="666666"/>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202" name="Shape 202"/>
          <p:cNvPicPr preferRelativeResize="0"/>
          <p:nvPr/>
        </p:nvPicPr>
        <p:blipFill>
          <a:blip r:embed="rId3">
            <a:alphaModFix/>
          </a:blip>
          <a:stretch>
            <a:fillRect/>
          </a:stretch>
        </p:blipFill>
        <p:spPr>
          <a:xfrm>
            <a:off x="844825" y="0"/>
            <a:ext cx="7454338"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in 1994 a series of </a:t>
            </a:r>
            <a:r>
              <a:rPr lang="en-US">
                <a:solidFill>
                  <a:srgbClr val="000000"/>
                </a:solidFill>
              </a:rPr>
              <a:t>meteorites</a:t>
            </a:r>
            <a:r>
              <a:rPr lang="en-US"/>
              <a:t> hit Jupiter and causing </a:t>
            </a:r>
            <a:r>
              <a:rPr lang="en-US" u="sng">
                <a:solidFill>
                  <a:schemeClr val="hlink"/>
                </a:solidFill>
                <a:hlinkClick r:id="rId3"/>
              </a:rPr>
              <a:t>explosions </a:t>
            </a:r>
            <a:r>
              <a:rPr lang="en-US"/>
              <a:t>larger than the Earth.</a:t>
            </a:r>
            <a:endParaRPr/>
          </a:p>
        </p:txBody>
      </p:sp>
      <p:sp>
        <p:nvSpPr>
          <p:cNvPr id="208" name="Shape 208"/>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ctrTitle"/>
          </p:nvPr>
        </p:nvSpPr>
        <p:spPr>
          <a:xfrm>
            <a:off x="826925" y="18950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The moon looks like the moon, nuf said</a:t>
            </a:r>
            <a:endParaRPr/>
          </a:p>
        </p:txBody>
      </p:sp>
      <p:sp>
        <p:nvSpPr>
          <p:cNvPr id="214" name="Shape 214"/>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215" name="Shape 215"/>
          <p:cNvPicPr preferRelativeResize="0"/>
          <p:nvPr/>
        </p:nvPicPr>
        <p:blipFill>
          <a:blip r:embed="rId3">
            <a:alphaModFix/>
          </a:blip>
          <a:stretch>
            <a:fillRect/>
          </a:stretch>
        </p:blipFill>
        <p:spPr>
          <a:xfrm>
            <a:off x="2225463" y="1812100"/>
            <a:ext cx="4975325" cy="4975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Evidence 4- We have heavy metals, models show  that the ratios we see of heavy metals to lighter elements match with what would be expected to be produced in a </a:t>
            </a:r>
            <a:r>
              <a:rPr lang="en-US" u="sng">
                <a:solidFill>
                  <a:schemeClr val="hlink"/>
                </a:solidFill>
                <a:hlinkClick r:id="rId3"/>
              </a:rPr>
              <a:t>Supernova</a:t>
            </a:r>
            <a:r>
              <a:rPr lang="en-US"/>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Homework- Write a paragraph or paragraphs explaining the basic process for the formation of earth and at least 3 pieces of evidence supporting this. </a:t>
            </a:r>
            <a:endParaRPr/>
          </a:p>
        </p:txBody>
      </p:sp>
      <p:sp>
        <p:nvSpPr>
          <p:cNvPr id="226" name="Shape 226"/>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30"/>
        <p:cNvGrpSpPr/>
        <p:nvPr/>
      </p:nvGrpSpPr>
      <p:grpSpPr>
        <a:xfrm>
          <a:off x="0" y="0"/>
          <a:ext cx="0" cy="0"/>
          <a:chOff x="0" y="0"/>
          <a:chExt cx="0" cy="0"/>
        </a:xfrm>
      </p:grpSpPr>
      <p:sp>
        <p:nvSpPr>
          <p:cNvPr id="231" name="Shape 231"/>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Inside the Earth and what it does to the outside. </a:t>
            </a:r>
            <a:endParaRPr/>
          </a:p>
        </p:txBody>
      </p:sp>
      <p:sp>
        <p:nvSpPr>
          <p:cNvPr id="232" name="Shape 232"/>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36"/>
        <p:cNvGrpSpPr/>
        <p:nvPr/>
      </p:nvGrpSpPr>
      <p:grpSpPr>
        <a:xfrm>
          <a:off x="0" y="0"/>
          <a:ext cx="0" cy="0"/>
          <a:chOff x="0" y="0"/>
          <a:chExt cx="0" cy="0"/>
        </a:xfrm>
      </p:grpSpPr>
      <p:sp>
        <p:nvSpPr>
          <p:cNvPr id="237" name="Shape 237"/>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Earth’s internal processes are driven by Convective Heat Transfer</a:t>
            </a:r>
            <a:endParaRPr/>
          </a:p>
        </p:txBody>
      </p:sp>
      <p:sp>
        <p:nvSpPr>
          <p:cNvPr id="238" name="Shape 238"/>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42"/>
        <p:cNvGrpSpPr/>
        <p:nvPr/>
      </p:nvGrpSpPr>
      <p:grpSpPr>
        <a:xfrm>
          <a:off x="0" y="0"/>
          <a:ext cx="0" cy="0"/>
          <a:chOff x="0" y="0"/>
          <a:chExt cx="0" cy="0"/>
        </a:xfrm>
      </p:grpSpPr>
      <p:sp>
        <p:nvSpPr>
          <p:cNvPr id="243" name="Shape 243"/>
          <p:cNvSpPr txBox="1">
            <a:spLocks noGrp="1"/>
          </p:cNvSpPr>
          <p:nvPr>
            <p:ph type="ctrTitle"/>
          </p:nvPr>
        </p:nvSpPr>
        <p:spPr>
          <a:xfrm>
            <a:off x="621850" y="4199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Convection</a:t>
            </a:r>
            <a:endParaRPr/>
          </a:p>
        </p:txBody>
      </p:sp>
      <p:sp>
        <p:nvSpPr>
          <p:cNvPr id="244" name="Shape 244"/>
          <p:cNvSpPr txBox="1">
            <a:spLocks noGrp="1"/>
          </p:cNvSpPr>
          <p:nvPr>
            <p:ph type="subTitle" idx="1"/>
          </p:nvPr>
        </p:nvSpPr>
        <p:spPr>
          <a:xfrm>
            <a:off x="1307650" y="1600200"/>
            <a:ext cx="6400800" cy="17526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3600">
                <a:solidFill>
                  <a:srgbClr val="000000"/>
                </a:solidFill>
              </a:rPr>
              <a:t>Is the transfer of thermal energy through the motion of a fluid.</a:t>
            </a:r>
            <a:endParaRPr sz="3600">
              <a:solidFill>
                <a:srgbClr val="000000"/>
              </a:solidFill>
            </a:endParaRPr>
          </a:p>
          <a:p>
            <a:pPr marL="0" lvl="0" indent="0" algn="l">
              <a:spcBef>
                <a:spcPts val="640"/>
              </a:spcBef>
              <a:spcAft>
                <a:spcPts val="0"/>
              </a:spcAft>
              <a:buNone/>
            </a:pPr>
            <a:r>
              <a:rPr lang="en-US" sz="3600">
                <a:solidFill>
                  <a:srgbClr val="000000"/>
                </a:solidFill>
              </a:rPr>
              <a:t>  </a:t>
            </a:r>
            <a:endParaRPr sz="36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48"/>
        <p:cNvGrpSpPr/>
        <p:nvPr/>
      </p:nvGrpSpPr>
      <p:grpSpPr>
        <a:xfrm>
          <a:off x="0" y="0"/>
          <a:ext cx="0" cy="0"/>
          <a:chOff x="0" y="0"/>
          <a:chExt cx="0" cy="0"/>
        </a:xfrm>
      </p:grpSpPr>
      <p:sp>
        <p:nvSpPr>
          <p:cNvPr id="249" name="Shape 249"/>
          <p:cNvSpPr txBox="1">
            <a:spLocks noGrp="1"/>
          </p:cNvSpPr>
          <p:nvPr>
            <p:ph type="ctrTitle"/>
          </p:nvPr>
        </p:nvSpPr>
        <p:spPr>
          <a:xfrm>
            <a:off x="685800" y="16415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Convective Steps</a:t>
            </a:r>
            <a:endParaRPr/>
          </a:p>
        </p:txBody>
      </p:sp>
      <p:sp>
        <p:nvSpPr>
          <p:cNvPr id="250" name="Shape 250"/>
          <p:cNvSpPr txBox="1">
            <a:spLocks noGrp="1"/>
          </p:cNvSpPr>
          <p:nvPr>
            <p:ph type="subTitle" idx="1"/>
          </p:nvPr>
        </p:nvSpPr>
        <p:spPr>
          <a:xfrm>
            <a:off x="1371600" y="1374800"/>
            <a:ext cx="6400800" cy="4263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rgbClr val="000000"/>
                </a:solidFill>
              </a:rPr>
              <a:t>1- Hot material gaines molecular kinetic energy begins to move faster and expands.  This effect is greatest in gases but also occurs in liquids and solids.  Cooler material does the opposite and condenses.</a:t>
            </a:r>
            <a:endParaRPr>
              <a:solidFill>
                <a:srgbClr val="000000"/>
              </a:solidFill>
            </a:endParaRPr>
          </a:p>
          <a:p>
            <a:pPr marL="0" lvl="0" indent="0">
              <a:spcBef>
                <a:spcPts val="640"/>
              </a:spcBef>
              <a:spcAft>
                <a:spcPts val="0"/>
              </a:spcAft>
              <a:buNone/>
            </a:pP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54"/>
        <p:cNvGrpSpPr/>
        <p:nvPr/>
      </p:nvGrpSpPr>
      <p:grpSpPr>
        <a:xfrm>
          <a:off x="0" y="0"/>
          <a:ext cx="0" cy="0"/>
          <a:chOff x="0" y="0"/>
          <a:chExt cx="0" cy="0"/>
        </a:xfrm>
      </p:grpSpPr>
      <p:sp>
        <p:nvSpPr>
          <p:cNvPr id="255" name="Shape 255"/>
          <p:cNvSpPr txBox="1">
            <a:spLocks noGrp="1"/>
          </p:cNvSpPr>
          <p:nvPr>
            <p:ph type="ctrTitle"/>
          </p:nvPr>
        </p:nvSpPr>
        <p:spPr>
          <a:xfrm>
            <a:off x="685800" y="187465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2- Warm expanded material is less dense than cooler condensed material so the warm material rises up and the cooler material condenses and sinks below the warmer material.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0000FF"/>
                </a:solidFill>
              </a:rPr>
              <a:t>well… Pluto is still frozen </a:t>
            </a:r>
            <a:r>
              <a:rPr lang="en-US" u="sng">
                <a:solidFill>
                  <a:srgbClr val="0000FF"/>
                </a:solidFill>
                <a:hlinkClick r:id="rId3"/>
              </a:rPr>
              <a:t>garbage.</a:t>
            </a:r>
            <a:endParaRPr>
              <a:solidFill>
                <a:srgbClr val="0000FF"/>
              </a:solidFill>
            </a:endParaRPr>
          </a:p>
        </p:txBody>
      </p:sp>
      <p:sp>
        <p:nvSpPr>
          <p:cNvPr id="98" name="Shape 98"/>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a:solidFill>
                  <a:schemeClr val="dk2"/>
                </a:solidFill>
              </a:rPr>
              <a:t>See...frozen garbage, don’t even get me started with Eris.</a:t>
            </a:r>
            <a:endParaRPr>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59"/>
        <p:cNvGrpSpPr/>
        <p:nvPr/>
      </p:nvGrpSpPr>
      <p:grpSpPr>
        <a:xfrm>
          <a:off x="0" y="0"/>
          <a:ext cx="0" cy="0"/>
          <a:chOff x="0" y="0"/>
          <a:chExt cx="0" cy="0"/>
        </a:xfrm>
      </p:grpSpPr>
      <p:sp>
        <p:nvSpPr>
          <p:cNvPr id="260" name="Shape 260"/>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262" name="Shape 262"/>
          <p:cNvPicPr preferRelativeResize="0"/>
          <p:nvPr/>
        </p:nvPicPr>
        <p:blipFill>
          <a:blip r:embed="rId3">
            <a:alphaModFix/>
          </a:blip>
          <a:stretch>
            <a:fillRect/>
          </a:stretch>
        </p:blipFill>
        <p:spPr>
          <a:xfrm>
            <a:off x="152400" y="152400"/>
            <a:ext cx="8940831" cy="6705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66"/>
        <p:cNvGrpSpPr/>
        <p:nvPr/>
      </p:nvGrpSpPr>
      <p:grpSpPr>
        <a:xfrm>
          <a:off x="0" y="0"/>
          <a:ext cx="0" cy="0"/>
          <a:chOff x="0" y="0"/>
          <a:chExt cx="0" cy="0"/>
        </a:xfrm>
      </p:grpSpPr>
      <p:sp>
        <p:nvSpPr>
          <p:cNvPr id="267" name="Shape 267"/>
          <p:cNvSpPr txBox="1">
            <a:spLocks noGrp="1"/>
          </p:cNvSpPr>
          <p:nvPr>
            <p:ph type="ctrTitle"/>
          </p:nvPr>
        </p:nvSpPr>
        <p:spPr>
          <a:xfrm>
            <a:off x="685800" y="102737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This produces convection cells and this basic process explains a lot about earth’s weather, currents and plate tectonic theory</a:t>
            </a:r>
            <a:endParaRPr/>
          </a:p>
        </p:txBody>
      </p:sp>
      <p:sp>
        <p:nvSpPr>
          <p:cNvPr id="268" name="Shape 268"/>
          <p:cNvSpPr txBox="1">
            <a:spLocks noGrp="1"/>
          </p:cNvSpPr>
          <p:nvPr>
            <p:ph type="subTitle" idx="1"/>
          </p:nvPr>
        </p:nvSpPr>
        <p:spPr>
          <a:xfrm>
            <a:off x="776175" y="3429000"/>
            <a:ext cx="7682100" cy="25257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3600" b="1"/>
              <a:t>It also explains why the upstairs in a house is often warmer than the downstairs or basement.</a:t>
            </a:r>
            <a:endParaRPr sz="36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72"/>
        <p:cNvGrpSpPr/>
        <p:nvPr/>
      </p:nvGrpSpPr>
      <p:grpSpPr>
        <a:xfrm>
          <a:off x="0" y="0"/>
          <a:ext cx="0" cy="0"/>
          <a:chOff x="0" y="0"/>
          <a:chExt cx="0" cy="0"/>
        </a:xfrm>
      </p:grpSpPr>
      <p:sp>
        <p:nvSpPr>
          <p:cNvPr id="273" name="Shape 273"/>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Convective Forces in the Mantle cause buried magma to </a:t>
            </a:r>
            <a:r>
              <a:rPr lang="en-US" u="sng">
                <a:solidFill>
                  <a:schemeClr val="hlink"/>
                </a:solidFill>
                <a:hlinkClick r:id="rId3"/>
              </a:rPr>
              <a:t>push</a:t>
            </a:r>
            <a:r>
              <a:rPr lang="en-US"/>
              <a:t> and pull on the tectonic plates above it. </a:t>
            </a:r>
            <a:endParaRPr/>
          </a:p>
        </p:txBody>
      </p:sp>
      <p:sp>
        <p:nvSpPr>
          <p:cNvPr id="274" name="Shape 274"/>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78"/>
        <p:cNvGrpSpPr/>
        <p:nvPr/>
      </p:nvGrpSpPr>
      <p:grpSpPr>
        <a:xfrm>
          <a:off x="0" y="0"/>
          <a:ext cx="0" cy="0"/>
          <a:chOff x="0" y="0"/>
          <a:chExt cx="0" cy="0"/>
        </a:xfrm>
      </p:grpSpPr>
      <p:sp>
        <p:nvSpPr>
          <p:cNvPr id="279" name="Shape 279"/>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281" name="Shape 281"/>
          <p:cNvPicPr preferRelativeResize="0"/>
          <p:nvPr/>
        </p:nvPicPr>
        <p:blipFill>
          <a:blip r:embed="rId3">
            <a:alphaModFix/>
          </a:blip>
          <a:stretch>
            <a:fillRect/>
          </a:stretch>
        </p:blipFill>
        <p:spPr>
          <a:xfrm>
            <a:off x="0" y="-46069"/>
            <a:ext cx="9144001" cy="690406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85"/>
        <p:cNvGrpSpPr/>
        <p:nvPr/>
      </p:nvGrpSpPr>
      <p:grpSpPr>
        <a:xfrm>
          <a:off x="0" y="0"/>
          <a:ext cx="0" cy="0"/>
          <a:chOff x="0" y="0"/>
          <a:chExt cx="0" cy="0"/>
        </a:xfrm>
      </p:grpSpPr>
      <p:sp>
        <p:nvSpPr>
          <p:cNvPr id="286" name="Shape 286"/>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US"/>
              <a:t>Evidence For Plate Tectonic Motion</a:t>
            </a:r>
            <a:endParaRPr/>
          </a:p>
        </p:txBody>
      </p:sp>
      <p:sp>
        <p:nvSpPr>
          <p:cNvPr id="287" name="Shape 287"/>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91"/>
        <p:cNvGrpSpPr/>
        <p:nvPr/>
      </p:nvGrpSpPr>
      <p:grpSpPr>
        <a:xfrm>
          <a:off x="0" y="0"/>
          <a:ext cx="0" cy="0"/>
          <a:chOff x="0" y="0"/>
          <a:chExt cx="0" cy="0"/>
        </a:xfrm>
      </p:grpSpPr>
      <p:sp>
        <p:nvSpPr>
          <p:cNvPr id="292" name="Shape 292"/>
          <p:cNvSpPr txBox="1">
            <a:spLocks noGrp="1"/>
          </p:cNvSpPr>
          <p:nvPr>
            <p:ph type="ctrTitle"/>
          </p:nvPr>
        </p:nvSpPr>
        <p:spPr>
          <a:xfrm>
            <a:off x="685800" y="232180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Fossil Evidence Suggesting Vegetation was in Antarctica</a:t>
            </a:r>
            <a:endParaRPr/>
          </a:p>
          <a:p>
            <a:pPr marL="0" lvl="0" indent="0">
              <a:spcBef>
                <a:spcPts val="0"/>
              </a:spcBef>
              <a:spcAft>
                <a:spcPts val="0"/>
              </a:spcAft>
              <a:buNone/>
            </a:pPr>
            <a:endParaRPr/>
          </a:p>
          <a:p>
            <a:pPr marL="0" lvl="0" indent="0">
              <a:spcBef>
                <a:spcPts val="0"/>
              </a:spcBef>
              <a:spcAft>
                <a:spcPts val="0"/>
              </a:spcAft>
              <a:buNone/>
            </a:pPr>
            <a:r>
              <a:rPr lang="en-US"/>
              <a:t>Fossils of one species also being common for locations now separated by oceans</a:t>
            </a:r>
            <a:endParaRPr/>
          </a:p>
          <a:p>
            <a:pPr marL="0" lvl="0" indent="0">
              <a:spcBef>
                <a:spcPts val="0"/>
              </a:spcBef>
              <a:spcAft>
                <a:spcPts val="0"/>
              </a:spcAft>
              <a:buNone/>
            </a:pPr>
            <a:endParaRPr/>
          </a:p>
          <a:p>
            <a:pPr marL="0" lvl="0" indent="0">
              <a:spcBef>
                <a:spcPts val="0"/>
              </a:spcBef>
              <a:spcAft>
                <a:spcPts val="0"/>
              </a:spcAft>
              <a:buNone/>
            </a:pPr>
            <a:r>
              <a:rPr lang="en-US"/>
              <a:t>Common Ancient Mountain Ranges separated by oceans.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296"/>
        <p:cNvGrpSpPr/>
        <p:nvPr/>
      </p:nvGrpSpPr>
      <p:grpSpPr>
        <a:xfrm>
          <a:off x="0" y="0"/>
          <a:ext cx="0" cy="0"/>
          <a:chOff x="0" y="0"/>
          <a:chExt cx="0" cy="0"/>
        </a:xfrm>
      </p:grpSpPr>
      <p:sp>
        <p:nvSpPr>
          <p:cNvPr id="297" name="Shape 297"/>
          <p:cNvSpPr txBox="1">
            <a:spLocks noGrp="1"/>
          </p:cNvSpPr>
          <p:nvPr>
            <p:ph type="ctrTitle"/>
          </p:nvPr>
        </p:nvSpPr>
        <p:spPr>
          <a:xfrm>
            <a:off x="685800" y="32290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Also the Continents look like they fit together...Cuz the did</a:t>
            </a:r>
            <a:endParaRPr/>
          </a:p>
        </p:txBody>
      </p:sp>
      <p:sp>
        <p:nvSpPr>
          <p:cNvPr id="298" name="Shape 298"/>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299" name="Shape 299"/>
          <p:cNvPicPr preferRelativeResize="0"/>
          <p:nvPr/>
        </p:nvPicPr>
        <p:blipFill>
          <a:blip r:embed="rId3">
            <a:alphaModFix/>
          </a:blip>
          <a:stretch>
            <a:fillRect/>
          </a:stretch>
        </p:blipFill>
        <p:spPr>
          <a:xfrm>
            <a:off x="152400" y="1945300"/>
            <a:ext cx="8789575" cy="44645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303"/>
        <p:cNvGrpSpPr/>
        <p:nvPr/>
      </p:nvGrpSpPr>
      <p:grpSpPr>
        <a:xfrm>
          <a:off x="0" y="0"/>
          <a:ext cx="0" cy="0"/>
          <a:chOff x="0" y="0"/>
          <a:chExt cx="0" cy="0"/>
        </a:xfrm>
      </p:grpSpPr>
      <p:sp>
        <p:nvSpPr>
          <p:cNvPr id="304" name="Shape 304"/>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The Best Evidence is from Magnetic Reversals Found in Rock at Mid Ocean Ridges</a:t>
            </a:r>
            <a:endParaRPr/>
          </a:p>
        </p:txBody>
      </p:sp>
      <p:sp>
        <p:nvSpPr>
          <p:cNvPr id="305" name="Shape 305"/>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309"/>
        <p:cNvGrpSpPr/>
        <p:nvPr/>
      </p:nvGrpSpPr>
      <p:grpSpPr>
        <a:xfrm>
          <a:off x="0" y="0"/>
          <a:ext cx="0" cy="0"/>
          <a:chOff x="0" y="0"/>
          <a:chExt cx="0" cy="0"/>
        </a:xfrm>
      </p:grpSpPr>
      <p:sp>
        <p:nvSpPr>
          <p:cNvPr id="310" name="Shape 310"/>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The Earth’s Liquid Metal Outer Core Generates a magnetic field and the direction of this Field reverses Every Few Hundred Thousand Years. </a:t>
            </a:r>
            <a:endParaRPr/>
          </a:p>
        </p:txBody>
      </p:sp>
      <p:sp>
        <p:nvSpPr>
          <p:cNvPr id="311" name="Shape 311"/>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315"/>
        <p:cNvGrpSpPr/>
        <p:nvPr/>
      </p:nvGrpSpPr>
      <p:grpSpPr>
        <a:xfrm>
          <a:off x="0" y="0"/>
          <a:ext cx="0" cy="0"/>
          <a:chOff x="0" y="0"/>
          <a:chExt cx="0" cy="0"/>
        </a:xfrm>
      </p:grpSpPr>
      <p:pic>
        <p:nvPicPr>
          <p:cNvPr id="316" name="Shape 316" descr="p358 figure 7"/>
          <p:cNvPicPr preferRelativeResize="0"/>
          <p:nvPr/>
        </p:nvPicPr>
        <p:blipFill rotWithShape="1">
          <a:blip r:embed="rId3">
            <a:alphaModFix/>
          </a:blip>
          <a:srcRect/>
          <a:stretch/>
        </p:blipFill>
        <p:spPr>
          <a:xfrm>
            <a:off x="4953000" y="1219200"/>
            <a:ext cx="3497263" cy="4686300"/>
          </a:xfrm>
          <a:prstGeom prst="rect">
            <a:avLst/>
          </a:prstGeom>
          <a:noFill/>
          <a:ln>
            <a:noFill/>
          </a:ln>
        </p:spPr>
      </p:pic>
      <p:sp>
        <p:nvSpPr>
          <p:cNvPr id="317" name="Shape 317"/>
          <p:cNvSpPr txBox="1"/>
          <p:nvPr/>
        </p:nvSpPr>
        <p:spPr>
          <a:xfrm>
            <a:off x="1593850" y="633413"/>
            <a:ext cx="5568900" cy="695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i="0" u="none" strike="noStrike" cap="none">
                <a:solidFill>
                  <a:srgbClr val="ECCA22"/>
                </a:solidFill>
                <a:latin typeface="Times New Roman"/>
                <a:ea typeface="Times New Roman"/>
                <a:cs typeface="Times New Roman"/>
                <a:sym typeface="Times New Roman"/>
              </a:rPr>
              <a:t>Divergent Plate Boundaries</a:t>
            </a:r>
            <a:endParaRPr/>
          </a:p>
        </p:txBody>
      </p:sp>
      <p:sp>
        <p:nvSpPr>
          <p:cNvPr id="318" name="Shape 318"/>
          <p:cNvSpPr txBox="1"/>
          <p:nvPr/>
        </p:nvSpPr>
        <p:spPr>
          <a:xfrm>
            <a:off x="581025" y="398463"/>
            <a:ext cx="409500" cy="579300"/>
          </a:xfrm>
          <a:prstGeom prst="rect">
            <a:avLst/>
          </a:prstGeom>
          <a:noFill/>
          <a:ln>
            <a:noFill/>
          </a:ln>
          <a:effectLst>
            <a:outerShdw dist="35921"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1</a:t>
            </a:r>
            <a:endParaRPr/>
          </a:p>
        </p:txBody>
      </p:sp>
      <p:sp>
        <p:nvSpPr>
          <p:cNvPr id="319" name="Shape 319"/>
          <p:cNvSpPr txBox="1"/>
          <p:nvPr/>
        </p:nvSpPr>
        <p:spPr>
          <a:xfrm>
            <a:off x="2760663" y="0"/>
            <a:ext cx="3624300" cy="457200"/>
          </a:xfrm>
          <a:prstGeom prst="rect">
            <a:avLst/>
          </a:prstGeom>
          <a:noFill/>
          <a:ln>
            <a:noFill/>
          </a:ln>
          <a:effectLst>
            <a:outerShdw dist="53882"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ECCA22"/>
                </a:solidFill>
                <a:latin typeface="Arial"/>
                <a:ea typeface="Arial"/>
                <a:cs typeface="Arial"/>
                <a:sym typeface="Arial"/>
              </a:rPr>
              <a:t>Evolution of Earth’s Crust</a:t>
            </a:r>
            <a:endParaRPr/>
          </a:p>
        </p:txBody>
      </p:sp>
      <p:sp>
        <p:nvSpPr>
          <p:cNvPr id="320" name="Shape 320"/>
          <p:cNvSpPr txBox="1"/>
          <p:nvPr/>
        </p:nvSpPr>
        <p:spPr>
          <a:xfrm>
            <a:off x="533400" y="1527175"/>
            <a:ext cx="4343400" cy="3194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Times New Roman"/>
              <a:buChar char="•"/>
            </a:pPr>
            <a:r>
              <a:rPr lang="en-US" sz="3200" b="0" u="none">
                <a:solidFill>
                  <a:schemeClr val="dk1"/>
                </a:solidFill>
                <a:latin typeface="Times New Roman"/>
                <a:ea typeface="Times New Roman"/>
                <a:cs typeface="Times New Roman"/>
                <a:sym typeface="Times New Roman"/>
              </a:rPr>
              <a:t>At a mid-ocean ridge, magma rises spreads, and cools to form new oceanic crust.  This spreading apart is what happens at </a:t>
            </a:r>
            <a:r>
              <a:rPr lang="en-US" sz="3200" b="1" u="none">
                <a:solidFill>
                  <a:srgbClr val="0000FF"/>
                </a:solidFill>
                <a:latin typeface="Times New Roman"/>
                <a:ea typeface="Times New Roman"/>
                <a:cs typeface="Times New Roman"/>
                <a:sym typeface="Times New Roman"/>
              </a:rPr>
              <a:t>divergent boundaries</a:t>
            </a:r>
            <a:r>
              <a:rPr lang="en-US" sz="3200" b="0" u="none">
                <a:solidFill>
                  <a:srgbClr val="0000FF"/>
                </a:solidFill>
                <a:latin typeface="Times New Roman"/>
                <a:ea typeface="Times New Roman"/>
                <a:cs typeface="Times New Roman"/>
                <a:sym typeface="Times New Roman"/>
              </a:rPr>
              <a:t>.</a:t>
            </a:r>
            <a:endParaRPr>
              <a:solidFill>
                <a:srgbClr val="0000FF"/>
              </a:solidFill>
            </a:endParaRPr>
          </a:p>
        </p:txBody>
      </p:sp>
      <p:pic>
        <p:nvPicPr>
          <p:cNvPr id="321" name="Shape 321" descr="MiddleSchoolAudio"/>
          <p:cNvPicPr preferRelativeResize="0"/>
          <p:nvPr/>
        </p:nvPicPr>
        <p:blipFill rotWithShape="1">
          <a:blip r:embed="rId4">
            <a:alphaModFix/>
          </a:blip>
          <a:srcRect/>
          <a:stretch/>
        </p:blipFill>
        <p:spPr>
          <a:xfrm>
            <a:off x="3111500" y="5127625"/>
            <a:ext cx="393700" cy="36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500"/>
                                        <p:tgtEl>
                                          <p:spTgt spid="3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1"/>
                                        </p:tgtEl>
                                        <p:attrNameLst>
                                          <p:attrName>style.visibility</p:attrName>
                                        </p:attrNameLst>
                                      </p:cBhvr>
                                      <p:to>
                                        <p:strVal val="visible"/>
                                      </p:to>
                                    </p:set>
                                    <p:animEffect transition="in" filter="fade">
                                      <p:cBhvr>
                                        <p:cTn id="11" dur="500"/>
                                        <p:tgtEl>
                                          <p:spTgt spid="3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6"/>
                                        </p:tgtEl>
                                        <p:attrNameLst>
                                          <p:attrName>style.visibility</p:attrName>
                                        </p:attrNameLst>
                                      </p:cBhvr>
                                      <p:to>
                                        <p:strVal val="visible"/>
                                      </p:to>
                                    </p:set>
                                    <p:animEffect transition="in" filter="fade">
                                      <p:cBhvr>
                                        <p:cTn id="15"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685800" y="69527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solidFill>
                  <a:srgbClr val="FFFFFF"/>
                </a:solidFill>
              </a:rPr>
              <a:t>So getting Back to the Point the Earth was formed by gravity collecting the remnants of formerly exploded stars</a:t>
            </a:r>
            <a:endParaRPr>
              <a:solidFill>
                <a:srgbClr val="FFFFFF"/>
              </a:solidFill>
            </a:endParaRPr>
          </a:p>
        </p:txBody>
      </p:sp>
      <p:sp>
        <p:nvSpPr>
          <p:cNvPr id="104" name="Shape 104"/>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105" name="Shape 105"/>
          <p:cNvPicPr preferRelativeResize="0"/>
          <p:nvPr/>
        </p:nvPicPr>
        <p:blipFill>
          <a:blip r:embed="rId3">
            <a:alphaModFix/>
          </a:blip>
          <a:stretch>
            <a:fillRect/>
          </a:stretch>
        </p:blipFill>
        <p:spPr>
          <a:xfrm>
            <a:off x="1733077" y="2873327"/>
            <a:ext cx="5677825" cy="3778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325"/>
        <p:cNvGrpSpPr/>
        <p:nvPr/>
      </p:nvGrpSpPr>
      <p:grpSpPr>
        <a:xfrm>
          <a:off x="0" y="0"/>
          <a:ext cx="0" cy="0"/>
          <a:chOff x="0" y="0"/>
          <a:chExt cx="0" cy="0"/>
        </a:xfrm>
      </p:grpSpPr>
      <p:sp>
        <p:nvSpPr>
          <p:cNvPr id="326" name="Shape 326"/>
          <p:cNvSpPr txBox="1">
            <a:spLocks noGrp="1"/>
          </p:cNvSpPr>
          <p:nvPr>
            <p:ph type="ctrTitle"/>
          </p:nvPr>
        </p:nvSpPr>
        <p:spPr>
          <a:xfrm>
            <a:off x="590125" y="1226650"/>
            <a:ext cx="7772400" cy="147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As the magma comes out of a mid ocean ridge and cools the direction of the </a:t>
            </a:r>
            <a:r>
              <a:rPr lang="en-US" u="sng">
                <a:solidFill>
                  <a:schemeClr val="hlink"/>
                </a:solidFill>
                <a:hlinkClick r:id="rId3"/>
              </a:rPr>
              <a:t>Earth’s Magnetic</a:t>
            </a:r>
            <a:r>
              <a:rPr lang="en-US"/>
              <a:t> Field leaves a mark on the rock. </a:t>
            </a:r>
            <a:endParaRPr/>
          </a:p>
        </p:txBody>
      </p:sp>
      <p:sp>
        <p:nvSpPr>
          <p:cNvPr id="327" name="Shape 327"/>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endParaRPr/>
          </a:p>
        </p:txBody>
      </p:sp>
      <p:pic>
        <p:nvPicPr>
          <p:cNvPr id="328" name="Shape 328"/>
          <p:cNvPicPr preferRelativeResize="0"/>
          <p:nvPr/>
        </p:nvPicPr>
        <p:blipFill>
          <a:blip r:embed="rId4">
            <a:alphaModFix/>
          </a:blip>
          <a:stretch>
            <a:fillRect/>
          </a:stretch>
        </p:blipFill>
        <p:spPr>
          <a:xfrm>
            <a:off x="2574425" y="3241150"/>
            <a:ext cx="4623825" cy="34128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332"/>
        <p:cNvGrpSpPr/>
        <p:nvPr/>
      </p:nvGrpSpPr>
      <p:grpSpPr>
        <a:xfrm>
          <a:off x="0" y="0"/>
          <a:ext cx="0" cy="0"/>
          <a:chOff x="0" y="0"/>
          <a:chExt cx="0" cy="0"/>
        </a:xfrm>
      </p:grpSpPr>
      <p:sp>
        <p:nvSpPr>
          <p:cNvPr id="333" name="Shape 333"/>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By studying these bands of rock we can tell that the youngest rock is in middle of the oceans near the ridges and the oldest is getting pushed under the continents.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337"/>
        <p:cNvGrpSpPr/>
        <p:nvPr/>
      </p:nvGrpSpPr>
      <p:grpSpPr>
        <a:xfrm>
          <a:off x="0" y="0"/>
          <a:ext cx="0" cy="0"/>
          <a:chOff x="0" y="0"/>
          <a:chExt cx="0" cy="0"/>
        </a:xfrm>
      </p:grpSpPr>
      <p:sp>
        <p:nvSpPr>
          <p:cNvPr id="338" name="Shape 338"/>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39" name="Shape 339"/>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endParaRPr/>
          </a:p>
        </p:txBody>
      </p:sp>
      <p:pic>
        <p:nvPicPr>
          <p:cNvPr id="340" name="Shape 340"/>
          <p:cNvPicPr preferRelativeResize="0"/>
          <p:nvPr/>
        </p:nvPicPr>
        <p:blipFill>
          <a:blip r:embed="rId3">
            <a:alphaModFix/>
          </a:blip>
          <a:stretch>
            <a:fillRect/>
          </a:stretch>
        </p:blipFill>
        <p:spPr>
          <a:xfrm>
            <a:off x="23038" y="1077425"/>
            <a:ext cx="9097925" cy="41855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344"/>
        <p:cNvGrpSpPr/>
        <p:nvPr/>
      </p:nvGrpSpPr>
      <p:grpSpPr>
        <a:xfrm>
          <a:off x="0" y="0"/>
          <a:ext cx="0" cy="0"/>
          <a:chOff x="0" y="0"/>
          <a:chExt cx="0" cy="0"/>
        </a:xfrm>
      </p:grpSpPr>
      <p:sp>
        <p:nvSpPr>
          <p:cNvPr id="345" name="Shape 345"/>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Homework </a:t>
            </a:r>
            <a:endParaRPr/>
          </a:p>
          <a:p>
            <a:pPr marL="0" lvl="0" indent="0" rtl="0">
              <a:spcBef>
                <a:spcPts val="0"/>
              </a:spcBef>
              <a:spcAft>
                <a:spcPts val="0"/>
              </a:spcAft>
              <a:buNone/>
            </a:pPr>
            <a:endParaRPr/>
          </a:p>
          <a:p>
            <a:pPr marL="0" lvl="0" indent="0" rtl="0">
              <a:spcBef>
                <a:spcPts val="0"/>
              </a:spcBef>
              <a:spcAft>
                <a:spcPts val="0"/>
              </a:spcAft>
              <a:buNone/>
            </a:pPr>
            <a:r>
              <a:rPr lang="en-US"/>
              <a:t>Paleomagnetism and The Ocean Floor</a:t>
            </a:r>
            <a:endParaRPr/>
          </a:p>
        </p:txBody>
      </p:sp>
      <p:sp>
        <p:nvSpPr>
          <p:cNvPr id="346" name="Shape 346"/>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50"/>
        <p:cNvGrpSpPr/>
        <p:nvPr/>
      </p:nvGrpSpPr>
      <p:grpSpPr>
        <a:xfrm>
          <a:off x="0" y="0"/>
          <a:ext cx="0" cy="0"/>
          <a:chOff x="0" y="0"/>
          <a:chExt cx="0" cy="0"/>
        </a:xfrm>
      </p:grpSpPr>
      <p:sp>
        <p:nvSpPr>
          <p:cNvPr id="351" name="Shape 351"/>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Plate Boundaries and Effects of Those Boundaries</a:t>
            </a:r>
            <a:endParaRPr/>
          </a:p>
        </p:txBody>
      </p:sp>
      <p:sp>
        <p:nvSpPr>
          <p:cNvPr id="352" name="Shape 352"/>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56"/>
        <p:cNvGrpSpPr/>
        <p:nvPr/>
      </p:nvGrpSpPr>
      <p:grpSpPr>
        <a:xfrm>
          <a:off x="0" y="0"/>
          <a:ext cx="0" cy="0"/>
          <a:chOff x="0" y="0"/>
          <a:chExt cx="0" cy="0"/>
        </a:xfrm>
      </p:grpSpPr>
      <p:pic>
        <p:nvPicPr>
          <p:cNvPr id="357" name="Shape 357" descr="p358 figure 7"/>
          <p:cNvPicPr preferRelativeResize="0"/>
          <p:nvPr/>
        </p:nvPicPr>
        <p:blipFill rotWithShape="1">
          <a:blip r:embed="rId3">
            <a:alphaModFix/>
          </a:blip>
          <a:srcRect/>
          <a:stretch/>
        </p:blipFill>
        <p:spPr>
          <a:xfrm>
            <a:off x="4953000" y="1219200"/>
            <a:ext cx="3497263" cy="4686300"/>
          </a:xfrm>
          <a:prstGeom prst="rect">
            <a:avLst/>
          </a:prstGeom>
          <a:noFill/>
          <a:ln>
            <a:noFill/>
          </a:ln>
        </p:spPr>
      </p:pic>
      <p:sp>
        <p:nvSpPr>
          <p:cNvPr id="358" name="Shape 358"/>
          <p:cNvSpPr txBox="1"/>
          <p:nvPr/>
        </p:nvSpPr>
        <p:spPr>
          <a:xfrm>
            <a:off x="1593850" y="633413"/>
            <a:ext cx="5568950" cy="695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i="0" u="none" strike="noStrike" cap="none">
                <a:solidFill>
                  <a:srgbClr val="ECCA22"/>
                </a:solidFill>
                <a:latin typeface="Times New Roman"/>
                <a:ea typeface="Times New Roman"/>
                <a:cs typeface="Times New Roman"/>
                <a:sym typeface="Times New Roman"/>
              </a:rPr>
              <a:t>Divergent Plate Boundaries</a:t>
            </a:r>
            <a:endParaRPr/>
          </a:p>
        </p:txBody>
      </p:sp>
      <p:sp>
        <p:nvSpPr>
          <p:cNvPr id="359" name="Shape 359"/>
          <p:cNvSpPr txBox="1"/>
          <p:nvPr/>
        </p:nvSpPr>
        <p:spPr>
          <a:xfrm>
            <a:off x="581025" y="398463"/>
            <a:ext cx="409575" cy="579437"/>
          </a:xfrm>
          <a:prstGeom prst="rect">
            <a:avLst/>
          </a:prstGeom>
          <a:noFill/>
          <a:ln>
            <a:noFill/>
          </a:ln>
          <a:effectLst>
            <a:outerShdw dist="35921"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1</a:t>
            </a:r>
            <a:endParaRPr/>
          </a:p>
        </p:txBody>
      </p:sp>
      <p:sp>
        <p:nvSpPr>
          <p:cNvPr id="360" name="Shape 360"/>
          <p:cNvSpPr txBox="1"/>
          <p:nvPr/>
        </p:nvSpPr>
        <p:spPr>
          <a:xfrm>
            <a:off x="2760663" y="0"/>
            <a:ext cx="3624262" cy="457200"/>
          </a:xfrm>
          <a:prstGeom prst="rect">
            <a:avLst/>
          </a:prstGeom>
          <a:noFill/>
          <a:ln>
            <a:noFill/>
          </a:ln>
          <a:effectLst>
            <a:outerShdw dist="53882"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ECCA22"/>
                </a:solidFill>
              </a:rPr>
              <a:t>Review of Last Class</a:t>
            </a:r>
            <a:endParaRPr/>
          </a:p>
        </p:txBody>
      </p:sp>
      <p:sp>
        <p:nvSpPr>
          <p:cNvPr id="361" name="Shape 361"/>
          <p:cNvSpPr txBox="1"/>
          <p:nvPr/>
        </p:nvSpPr>
        <p:spPr>
          <a:xfrm>
            <a:off x="533400" y="1527175"/>
            <a:ext cx="4343400" cy="3194721"/>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Times New Roman"/>
              <a:buChar char="•"/>
            </a:pPr>
            <a:r>
              <a:rPr lang="en-US" sz="3200" b="0" u="none">
                <a:solidFill>
                  <a:schemeClr val="dk1"/>
                </a:solidFill>
                <a:latin typeface="Times New Roman"/>
                <a:ea typeface="Times New Roman"/>
                <a:cs typeface="Times New Roman"/>
                <a:sym typeface="Times New Roman"/>
              </a:rPr>
              <a:t>At a mid-ocean ridge, magma rises spreads, and cools to form new oceanic crust.  This spreading apart is what happens at </a:t>
            </a:r>
            <a:r>
              <a:rPr lang="en-US" sz="3200" b="1" u="none">
                <a:solidFill>
                  <a:srgbClr val="0000FF"/>
                </a:solidFill>
                <a:latin typeface="Times New Roman"/>
                <a:ea typeface="Times New Roman"/>
                <a:cs typeface="Times New Roman"/>
                <a:sym typeface="Times New Roman"/>
              </a:rPr>
              <a:t>divergent boundaries</a:t>
            </a:r>
            <a:r>
              <a:rPr lang="en-US" sz="3200" b="0" u="none">
                <a:solidFill>
                  <a:srgbClr val="0000FF"/>
                </a:solidFill>
                <a:latin typeface="Times New Roman"/>
                <a:ea typeface="Times New Roman"/>
                <a:cs typeface="Times New Roman"/>
                <a:sym typeface="Times New Roman"/>
              </a:rPr>
              <a:t>.</a:t>
            </a:r>
            <a:endParaRPr>
              <a:solidFill>
                <a:srgbClr val="0000FF"/>
              </a:solidFill>
            </a:endParaRPr>
          </a:p>
        </p:txBody>
      </p:sp>
      <p:pic>
        <p:nvPicPr>
          <p:cNvPr id="362" name="Shape 362" descr="MiddleSchoolAudio"/>
          <p:cNvPicPr preferRelativeResize="0"/>
          <p:nvPr/>
        </p:nvPicPr>
        <p:blipFill rotWithShape="1">
          <a:blip r:embed="rId4">
            <a:alphaModFix/>
          </a:blip>
          <a:srcRect/>
          <a:stretch/>
        </p:blipFill>
        <p:spPr>
          <a:xfrm>
            <a:off x="3111500" y="5127625"/>
            <a:ext cx="393700" cy="36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fade">
                                      <p:cBhvr>
                                        <p:cTn id="11" dur="500"/>
                                        <p:tgtEl>
                                          <p:spTgt spid="3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7"/>
                                        </p:tgtEl>
                                        <p:attrNameLst>
                                          <p:attrName>style.visibility</p:attrName>
                                        </p:attrNameLst>
                                      </p:cBhvr>
                                      <p:to>
                                        <p:strVal val="visible"/>
                                      </p:to>
                                    </p:set>
                                    <p:animEffect transition="in" filter="fade">
                                      <p:cBhvr>
                                        <p:cTn id="15"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66"/>
        <p:cNvGrpSpPr/>
        <p:nvPr/>
      </p:nvGrpSpPr>
      <p:grpSpPr>
        <a:xfrm>
          <a:off x="0" y="0"/>
          <a:ext cx="0" cy="0"/>
          <a:chOff x="0" y="0"/>
          <a:chExt cx="0" cy="0"/>
        </a:xfrm>
      </p:grpSpPr>
      <p:sp>
        <p:nvSpPr>
          <p:cNvPr id="367" name="Shape 367"/>
          <p:cNvSpPr txBox="1">
            <a:spLocks noGrp="1"/>
          </p:cNvSpPr>
          <p:nvPr>
            <p:ph type="ctrTitle"/>
          </p:nvPr>
        </p:nvSpPr>
        <p:spPr>
          <a:xfrm>
            <a:off x="590125" y="122665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As the magma comes out of a mid ocean ridge and cools the direction of the </a:t>
            </a:r>
            <a:r>
              <a:rPr lang="en-US" u="sng">
                <a:solidFill>
                  <a:schemeClr val="hlink"/>
                </a:solidFill>
                <a:hlinkClick r:id="rId3"/>
              </a:rPr>
              <a:t>Earth’s </a:t>
            </a:r>
            <a:r>
              <a:rPr lang="en-US" u="sng">
                <a:solidFill>
                  <a:schemeClr val="hlink"/>
                </a:solidFill>
                <a:hlinkClick r:id="rId3"/>
              </a:rPr>
              <a:t>Magnetic</a:t>
            </a:r>
            <a:r>
              <a:rPr lang="en-US"/>
              <a:t> Field leaves a mark on the rock. </a:t>
            </a:r>
            <a:endParaRPr/>
          </a:p>
        </p:txBody>
      </p:sp>
      <p:sp>
        <p:nvSpPr>
          <p:cNvPr id="368" name="Shape 368"/>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369" name="Shape 369"/>
          <p:cNvPicPr preferRelativeResize="0"/>
          <p:nvPr/>
        </p:nvPicPr>
        <p:blipFill>
          <a:blip r:embed="rId4">
            <a:alphaModFix/>
          </a:blip>
          <a:stretch>
            <a:fillRect/>
          </a:stretch>
        </p:blipFill>
        <p:spPr>
          <a:xfrm>
            <a:off x="2574425" y="3241150"/>
            <a:ext cx="4623825" cy="34128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73"/>
        <p:cNvGrpSpPr/>
        <p:nvPr/>
      </p:nvGrpSpPr>
      <p:grpSpPr>
        <a:xfrm>
          <a:off x="0" y="0"/>
          <a:ext cx="0" cy="0"/>
          <a:chOff x="0" y="0"/>
          <a:chExt cx="0" cy="0"/>
        </a:xfrm>
      </p:grpSpPr>
      <p:sp>
        <p:nvSpPr>
          <p:cNvPr id="374" name="Shape 374"/>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By studying these bands of rock we can tell that the youngest rock is in middle of the oceans near the ridges and the oldest is getting pushed under the continents.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78"/>
        <p:cNvGrpSpPr/>
        <p:nvPr/>
      </p:nvGrpSpPr>
      <p:grpSpPr>
        <a:xfrm>
          <a:off x="0" y="0"/>
          <a:ext cx="0" cy="0"/>
          <a:chOff x="0" y="0"/>
          <a:chExt cx="0" cy="0"/>
        </a:xfrm>
      </p:grpSpPr>
      <p:sp>
        <p:nvSpPr>
          <p:cNvPr id="379" name="Shape 379"/>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381" name="Shape 381"/>
          <p:cNvPicPr preferRelativeResize="0"/>
          <p:nvPr/>
        </p:nvPicPr>
        <p:blipFill>
          <a:blip r:embed="rId3">
            <a:alphaModFix/>
          </a:blip>
          <a:stretch>
            <a:fillRect/>
          </a:stretch>
        </p:blipFill>
        <p:spPr>
          <a:xfrm>
            <a:off x="23038" y="1077425"/>
            <a:ext cx="9097925" cy="41855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85"/>
        <p:cNvGrpSpPr/>
        <p:nvPr/>
      </p:nvGrpSpPr>
      <p:grpSpPr>
        <a:xfrm>
          <a:off x="0" y="0"/>
          <a:ext cx="0" cy="0"/>
          <a:chOff x="0" y="0"/>
          <a:chExt cx="0" cy="0"/>
        </a:xfrm>
      </p:grpSpPr>
      <p:sp>
        <p:nvSpPr>
          <p:cNvPr id="386" name="Shape 386"/>
          <p:cNvSpPr txBox="1"/>
          <p:nvPr/>
        </p:nvSpPr>
        <p:spPr>
          <a:xfrm>
            <a:off x="533400" y="1196975"/>
            <a:ext cx="3352800" cy="23796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Where plates collide at </a:t>
            </a:r>
            <a:r>
              <a:rPr lang="en-US" sz="3200" b="1">
                <a:latin typeface="Times New Roman"/>
                <a:ea typeface="Times New Roman"/>
                <a:cs typeface="Times New Roman"/>
                <a:sym typeface="Times New Roman"/>
              </a:rPr>
              <a:t>convergent boundaries</a:t>
            </a:r>
            <a:r>
              <a:rPr lang="en-US" sz="3200">
                <a:solidFill>
                  <a:schemeClr val="dk1"/>
                </a:solidFill>
                <a:latin typeface="Times New Roman"/>
                <a:ea typeface="Times New Roman"/>
                <a:cs typeface="Times New Roman"/>
                <a:sym typeface="Times New Roman"/>
              </a:rPr>
              <a:t>.</a:t>
            </a:r>
            <a:r>
              <a:rPr lang="en-US" sz="3200" b="1">
                <a:solidFill>
                  <a:schemeClr val="dk1"/>
                </a:solidFill>
                <a:latin typeface="Times New Roman"/>
                <a:ea typeface="Times New Roman"/>
                <a:cs typeface="Times New Roman"/>
                <a:sym typeface="Times New Roman"/>
              </a:rPr>
              <a:t> </a:t>
            </a:r>
            <a:endParaRPr/>
          </a:p>
        </p:txBody>
      </p:sp>
      <p:sp>
        <p:nvSpPr>
          <p:cNvPr id="387" name="Shape 387"/>
          <p:cNvSpPr txBox="1"/>
          <p:nvPr/>
        </p:nvSpPr>
        <p:spPr>
          <a:xfrm>
            <a:off x="1593850" y="633413"/>
            <a:ext cx="5924550" cy="695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a:solidFill>
                  <a:srgbClr val="ECCA22"/>
                </a:solidFill>
                <a:latin typeface="Times New Roman"/>
                <a:ea typeface="Times New Roman"/>
                <a:cs typeface="Times New Roman"/>
                <a:sym typeface="Times New Roman"/>
              </a:rPr>
              <a:t>Convergent Plate Boundaries</a:t>
            </a:r>
            <a:endParaRPr/>
          </a:p>
        </p:txBody>
      </p:sp>
      <p:sp>
        <p:nvSpPr>
          <p:cNvPr id="388" name="Shape 388"/>
          <p:cNvSpPr txBox="1"/>
          <p:nvPr/>
        </p:nvSpPr>
        <p:spPr>
          <a:xfrm>
            <a:off x="581025" y="398463"/>
            <a:ext cx="409575" cy="579437"/>
          </a:xfrm>
          <a:prstGeom prst="rect">
            <a:avLst/>
          </a:prstGeom>
          <a:noFill/>
          <a:ln>
            <a:noFill/>
          </a:ln>
          <a:effectLst>
            <a:outerShdw dist="35921"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a:t>
            </a:r>
            <a:endParaRPr/>
          </a:p>
        </p:txBody>
      </p:sp>
      <p:sp>
        <p:nvSpPr>
          <p:cNvPr id="389" name="Shape 389"/>
          <p:cNvSpPr txBox="1"/>
          <p:nvPr/>
        </p:nvSpPr>
        <p:spPr>
          <a:xfrm>
            <a:off x="2760663" y="0"/>
            <a:ext cx="3624262" cy="457200"/>
          </a:xfrm>
          <a:prstGeom prst="rect">
            <a:avLst/>
          </a:prstGeom>
          <a:noFill/>
          <a:ln>
            <a:noFill/>
          </a:ln>
          <a:effectLst>
            <a:outerShdw dist="53882"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ECCA22"/>
                </a:solidFill>
                <a:latin typeface="Arial"/>
                <a:ea typeface="Arial"/>
                <a:cs typeface="Arial"/>
                <a:sym typeface="Arial"/>
              </a:rPr>
              <a:t>Evolution of Earth’s Crust</a:t>
            </a:r>
            <a:endParaRPr/>
          </a:p>
        </p:txBody>
      </p:sp>
      <p:sp>
        <p:nvSpPr>
          <p:cNvPr id="390" name="Shape 390"/>
          <p:cNvSpPr txBox="1"/>
          <p:nvPr/>
        </p:nvSpPr>
        <p:spPr>
          <a:xfrm>
            <a:off x="533400" y="3565525"/>
            <a:ext cx="3810000" cy="20313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Less-dense, thick continental lithosphere moves toward denser than oceanic lithosphere</a:t>
            </a:r>
            <a:r>
              <a:rPr lang="en-US" sz="1800">
                <a:solidFill>
                  <a:schemeClr val="dk1"/>
                </a:solidFill>
                <a:latin typeface="Times New Roman"/>
                <a:ea typeface="Times New Roman"/>
                <a:cs typeface="Times New Roman"/>
                <a:sym typeface="Times New Roman"/>
              </a:rPr>
              <a:t>.</a:t>
            </a:r>
            <a:endParaRPr/>
          </a:p>
        </p:txBody>
      </p:sp>
      <p:pic>
        <p:nvPicPr>
          <p:cNvPr id="391" name="Shape 391" descr="p359 figure 8 Step 1"/>
          <p:cNvPicPr preferRelativeResize="0"/>
          <p:nvPr/>
        </p:nvPicPr>
        <p:blipFill rotWithShape="1">
          <a:blip r:embed="rId3">
            <a:alphaModFix/>
          </a:blip>
          <a:srcRect/>
          <a:stretch/>
        </p:blipFill>
        <p:spPr>
          <a:xfrm>
            <a:off x="4375150" y="1520825"/>
            <a:ext cx="4300538" cy="4095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
                                        <p:tgtEl>
                                          <p:spTgt spid="3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1"/>
                                        </p:tgtEl>
                                        <p:attrNameLst>
                                          <p:attrName>style.visibility</p:attrName>
                                        </p:attrNameLst>
                                      </p:cBhvr>
                                      <p:to>
                                        <p:strVal val="visible"/>
                                      </p:to>
                                    </p:set>
                                    <p:animEffect transition="in" filter="fade">
                                      <p:cBhvr>
                                        <p:cTn id="11" dur="500"/>
                                        <p:tgtEl>
                                          <p:spTgt spid="39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90"/>
                                        </p:tgtEl>
                                        <p:attrNameLst>
                                          <p:attrName>style.visibility</p:attrName>
                                        </p:attrNameLst>
                                      </p:cBhvr>
                                      <p:to>
                                        <p:strVal val="visible"/>
                                      </p:to>
                                    </p:set>
                                    <p:animEffect transition="in" filter="fade">
                                      <p:cBhvr>
                                        <p:cTn id="16"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So is there any evidence for any of this?</a:t>
            </a:r>
            <a:endParaRPr/>
          </a:p>
        </p:txBody>
      </p:sp>
      <p:sp>
        <p:nvSpPr>
          <p:cNvPr id="111" name="Shape 111"/>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i="1">
                <a:solidFill>
                  <a:srgbClr val="0000FF"/>
                </a:solidFill>
              </a:rPr>
              <a:t>yes, a lot of it actually</a:t>
            </a:r>
            <a:endParaRPr i="1">
              <a:solidFill>
                <a:srgbClr val="0000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395"/>
        <p:cNvGrpSpPr/>
        <p:nvPr/>
      </p:nvGrpSpPr>
      <p:grpSpPr>
        <a:xfrm>
          <a:off x="0" y="0"/>
          <a:ext cx="0" cy="0"/>
          <a:chOff x="0" y="0"/>
          <a:chExt cx="0" cy="0"/>
        </a:xfrm>
      </p:grpSpPr>
      <p:pic>
        <p:nvPicPr>
          <p:cNvPr id="396" name="Shape 396" descr="p359 figure 8 Step 1"/>
          <p:cNvPicPr preferRelativeResize="0"/>
          <p:nvPr/>
        </p:nvPicPr>
        <p:blipFill rotWithShape="1">
          <a:blip r:embed="rId3">
            <a:alphaModFix/>
          </a:blip>
          <a:srcRect/>
          <a:stretch/>
        </p:blipFill>
        <p:spPr>
          <a:xfrm>
            <a:off x="4375150" y="1520825"/>
            <a:ext cx="4300538" cy="4095750"/>
          </a:xfrm>
          <a:prstGeom prst="rect">
            <a:avLst/>
          </a:prstGeom>
          <a:noFill/>
          <a:ln>
            <a:noFill/>
          </a:ln>
        </p:spPr>
      </p:pic>
      <p:sp>
        <p:nvSpPr>
          <p:cNvPr id="397" name="Shape 397"/>
          <p:cNvSpPr txBox="1"/>
          <p:nvPr/>
        </p:nvSpPr>
        <p:spPr>
          <a:xfrm>
            <a:off x="106250" y="1225550"/>
            <a:ext cx="4084800" cy="2419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S</a:t>
            </a:r>
            <a:r>
              <a:rPr lang="en-US" sz="2800" b="1">
                <a:latin typeface="Times New Roman"/>
                <a:ea typeface="Times New Roman"/>
                <a:cs typeface="Times New Roman"/>
                <a:sym typeface="Times New Roman"/>
              </a:rPr>
              <a:t>ubduction-</a:t>
            </a:r>
            <a:r>
              <a:rPr lang="en-US" sz="2800">
                <a:latin typeface="Times New Roman"/>
                <a:ea typeface="Times New Roman"/>
                <a:cs typeface="Times New Roman"/>
                <a:sym typeface="Times New Roman"/>
              </a:rPr>
              <a:t> more dense oceanic crust converges with less dense continental crust and is pushed under where it can melt. </a:t>
            </a:r>
            <a:r>
              <a:rPr lang="en-US" sz="2800">
                <a:solidFill>
                  <a:schemeClr val="dk1"/>
                </a:solidFill>
                <a:latin typeface="Times New Roman"/>
                <a:ea typeface="Times New Roman"/>
                <a:cs typeface="Times New Roman"/>
                <a:sym typeface="Times New Roman"/>
              </a:rPr>
              <a:t>.</a:t>
            </a:r>
            <a:endParaRPr/>
          </a:p>
        </p:txBody>
      </p:sp>
      <p:sp>
        <p:nvSpPr>
          <p:cNvPr id="398" name="Shape 398"/>
          <p:cNvSpPr txBox="1"/>
          <p:nvPr/>
        </p:nvSpPr>
        <p:spPr>
          <a:xfrm>
            <a:off x="1593850" y="633413"/>
            <a:ext cx="5924550" cy="695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a:solidFill>
                  <a:srgbClr val="ECCA22"/>
                </a:solidFill>
                <a:latin typeface="Times New Roman"/>
                <a:ea typeface="Times New Roman"/>
                <a:cs typeface="Times New Roman"/>
                <a:sym typeface="Times New Roman"/>
              </a:rPr>
              <a:t>Convergent Plate Boundaries</a:t>
            </a:r>
            <a:endParaRPr/>
          </a:p>
        </p:txBody>
      </p:sp>
      <p:sp>
        <p:nvSpPr>
          <p:cNvPr id="399" name="Shape 399"/>
          <p:cNvSpPr txBox="1"/>
          <p:nvPr/>
        </p:nvSpPr>
        <p:spPr>
          <a:xfrm>
            <a:off x="581025" y="398463"/>
            <a:ext cx="409575" cy="579437"/>
          </a:xfrm>
          <a:prstGeom prst="rect">
            <a:avLst/>
          </a:prstGeom>
          <a:noFill/>
          <a:ln>
            <a:noFill/>
          </a:ln>
          <a:effectLst>
            <a:outerShdw dist="35921"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a:t>
            </a:r>
            <a:endParaRPr/>
          </a:p>
        </p:txBody>
      </p:sp>
      <p:sp>
        <p:nvSpPr>
          <p:cNvPr id="400" name="Shape 400"/>
          <p:cNvSpPr txBox="1"/>
          <p:nvPr/>
        </p:nvSpPr>
        <p:spPr>
          <a:xfrm>
            <a:off x="2760663" y="0"/>
            <a:ext cx="3624262" cy="457200"/>
          </a:xfrm>
          <a:prstGeom prst="rect">
            <a:avLst/>
          </a:prstGeom>
          <a:noFill/>
          <a:ln>
            <a:noFill/>
          </a:ln>
          <a:effectLst>
            <a:outerShdw dist="53882"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ECCA22"/>
                </a:solidFill>
                <a:latin typeface="Arial"/>
                <a:ea typeface="Arial"/>
                <a:cs typeface="Arial"/>
                <a:sym typeface="Arial"/>
              </a:rPr>
              <a:t>Evolution of Earth’s Crust</a:t>
            </a:r>
            <a:endParaRPr/>
          </a:p>
        </p:txBody>
      </p:sp>
      <p:sp>
        <p:nvSpPr>
          <p:cNvPr id="401" name="Shape 401"/>
          <p:cNvSpPr txBox="1"/>
          <p:nvPr/>
        </p:nvSpPr>
        <p:spPr>
          <a:xfrm>
            <a:off x="106250" y="3973175"/>
            <a:ext cx="4300500" cy="16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The region of collision also has a deep-sea trench that parallels the zone.  Volcanoes may form inland as a result of the molten ocean plate.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5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1"/>
                                        </p:tgtEl>
                                        <p:attrNameLst>
                                          <p:attrName>style.visibility</p:attrName>
                                        </p:attrNameLst>
                                      </p:cBhvr>
                                      <p:to>
                                        <p:strVal val="visible"/>
                                      </p:to>
                                    </p:set>
                                    <p:animEffect transition="in" filter="fade">
                                      <p:cBhvr>
                                        <p:cTn id="12" dur="500"/>
                                        <p:tgtEl>
                                          <p:spTgt spid="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405"/>
        <p:cNvGrpSpPr/>
        <p:nvPr/>
      </p:nvGrpSpPr>
      <p:grpSpPr>
        <a:xfrm>
          <a:off x="0" y="0"/>
          <a:ext cx="0" cy="0"/>
          <a:chOff x="0" y="0"/>
          <a:chExt cx="0" cy="0"/>
        </a:xfrm>
      </p:grpSpPr>
      <p:sp>
        <p:nvSpPr>
          <p:cNvPr id="406" name="Shape 406"/>
          <p:cNvSpPr txBox="1"/>
          <p:nvPr/>
        </p:nvSpPr>
        <p:spPr>
          <a:xfrm>
            <a:off x="533400" y="1282700"/>
            <a:ext cx="8153400" cy="86793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Two continental slabs of low density collide and tend not to subduct.</a:t>
            </a:r>
            <a:r>
              <a:rPr lang="en-US" sz="2800" b="1">
                <a:solidFill>
                  <a:schemeClr val="dk1"/>
                </a:solidFill>
                <a:latin typeface="Times New Roman"/>
                <a:ea typeface="Times New Roman"/>
                <a:cs typeface="Times New Roman"/>
                <a:sym typeface="Times New Roman"/>
              </a:rPr>
              <a:t> </a:t>
            </a:r>
            <a:endParaRPr/>
          </a:p>
        </p:txBody>
      </p:sp>
      <p:sp>
        <p:nvSpPr>
          <p:cNvPr id="407" name="Shape 407"/>
          <p:cNvSpPr txBox="1"/>
          <p:nvPr/>
        </p:nvSpPr>
        <p:spPr>
          <a:xfrm>
            <a:off x="1593850" y="633413"/>
            <a:ext cx="5924550" cy="695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a:solidFill>
                  <a:srgbClr val="ECCA22"/>
                </a:solidFill>
                <a:latin typeface="Times New Roman"/>
                <a:ea typeface="Times New Roman"/>
                <a:cs typeface="Times New Roman"/>
                <a:sym typeface="Times New Roman"/>
              </a:rPr>
              <a:t>Convergent Plate Boundaries</a:t>
            </a:r>
            <a:endParaRPr/>
          </a:p>
        </p:txBody>
      </p:sp>
      <p:sp>
        <p:nvSpPr>
          <p:cNvPr id="408" name="Shape 408"/>
          <p:cNvSpPr txBox="1"/>
          <p:nvPr/>
        </p:nvSpPr>
        <p:spPr>
          <a:xfrm>
            <a:off x="581025" y="398463"/>
            <a:ext cx="409575" cy="579437"/>
          </a:xfrm>
          <a:prstGeom prst="rect">
            <a:avLst/>
          </a:prstGeom>
          <a:noFill/>
          <a:ln>
            <a:noFill/>
          </a:ln>
          <a:effectLst>
            <a:outerShdw dist="35921"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a:t>
            </a:r>
            <a:endParaRPr/>
          </a:p>
        </p:txBody>
      </p:sp>
      <p:sp>
        <p:nvSpPr>
          <p:cNvPr id="409" name="Shape 409"/>
          <p:cNvSpPr txBox="1"/>
          <p:nvPr/>
        </p:nvSpPr>
        <p:spPr>
          <a:xfrm>
            <a:off x="2760663" y="0"/>
            <a:ext cx="3624262" cy="457200"/>
          </a:xfrm>
          <a:prstGeom prst="rect">
            <a:avLst/>
          </a:prstGeom>
          <a:noFill/>
          <a:ln>
            <a:noFill/>
          </a:ln>
          <a:effectLst>
            <a:outerShdw dist="53882"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ECCA22"/>
                </a:solidFill>
                <a:latin typeface="Arial"/>
                <a:ea typeface="Arial"/>
                <a:cs typeface="Arial"/>
                <a:sym typeface="Arial"/>
              </a:rPr>
              <a:t>Evolution of Earth’s Crust</a:t>
            </a:r>
            <a:endParaRPr/>
          </a:p>
        </p:txBody>
      </p:sp>
      <p:sp>
        <p:nvSpPr>
          <p:cNvPr id="410" name="Shape 410"/>
          <p:cNvSpPr txBox="1"/>
          <p:nvPr/>
        </p:nvSpPr>
        <p:spPr>
          <a:xfrm>
            <a:off x="533400" y="2368550"/>
            <a:ext cx="4267200" cy="1643527"/>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The plates collide and buckle upward to form a high range of folded mountains</a:t>
            </a:r>
            <a:r>
              <a:rPr lang="en-US" sz="2400">
                <a:solidFill>
                  <a:schemeClr val="dk1"/>
                </a:solidFill>
                <a:latin typeface="Times New Roman"/>
                <a:ea typeface="Times New Roman"/>
                <a:cs typeface="Times New Roman"/>
                <a:sym typeface="Times New Roman"/>
              </a:rPr>
              <a:t>.</a:t>
            </a:r>
            <a:endParaRPr/>
          </a:p>
        </p:txBody>
      </p:sp>
      <p:sp>
        <p:nvSpPr>
          <p:cNvPr id="411" name="Shape 411"/>
          <p:cNvSpPr txBox="1"/>
          <p:nvPr/>
        </p:nvSpPr>
        <p:spPr>
          <a:xfrm>
            <a:off x="533400" y="4308475"/>
            <a:ext cx="4114800" cy="12557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There isn’t Volcanic activity nor a trench.</a:t>
            </a:r>
            <a:endParaRPr/>
          </a:p>
        </p:txBody>
      </p:sp>
      <p:pic>
        <p:nvPicPr>
          <p:cNvPr id="412" name="Shape 412" descr="p359 figure 8 Step 3"/>
          <p:cNvPicPr preferRelativeResize="0"/>
          <p:nvPr/>
        </p:nvPicPr>
        <p:blipFill rotWithShape="1">
          <a:blip r:embed="rId3">
            <a:alphaModFix/>
          </a:blip>
          <a:srcRect/>
          <a:stretch/>
        </p:blipFill>
        <p:spPr>
          <a:xfrm>
            <a:off x="4857750" y="2206625"/>
            <a:ext cx="3752850" cy="3584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2"/>
                                        </p:tgtEl>
                                        <p:attrNameLst>
                                          <p:attrName>style.visibility</p:attrName>
                                        </p:attrNameLst>
                                      </p:cBhvr>
                                      <p:to>
                                        <p:strVal val="visible"/>
                                      </p:to>
                                    </p:set>
                                    <p:animEffect transition="in" filter="fade">
                                      <p:cBhvr>
                                        <p:cTn id="11" dur="500"/>
                                        <p:tgtEl>
                                          <p:spTgt spid="4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0"/>
                                        </p:tgtEl>
                                        <p:attrNameLst>
                                          <p:attrName>style.visibility</p:attrName>
                                        </p:attrNameLst>
                                      </p:cBhvr>
                                      <p:to>
                                        <p:strVal val="visible"/>
                                      </p:to>
                                    </p:set>
                                    <p:animEffect transition="in" filter="fade">
                                      <p:cBhvr>
                                        <p:cTn id="16" dur="500"/>
                                        <p:tgtEl>
                                          <p:spTgt spid="4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1"/>
                                        </p:tgtEl>
                                        <p:attrNameLst>
                                          <p:attrName>style.visibility</p:attrName>
                                        </p:attrNameLst>
                                      </p:cBhvr>
                                      <p:to>
                                        <p:strVal val="visible"/>
                                      </p:to>
                                    </p:set>
                                    <p:animEffect transition="in" filter="fade">
                                      <p:cBhvr>
                                        <p:cTn id="21"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416"/>
        <p:cNvGrpSpPr/>
        <p:nvPr/>
      </p:nvGrpSpPr>
      <p:grpSpPr>
        <a:xfrm>
          <a:off x="0" y="0"/>
          <a:ext cx="0" cy="0"/>
          <a:chOff x="0" y="0"/>
          <a:chExt cx="0" cy="0"/>
        </a:xfrm>
      </p:grpSpPr>
      <p:pic>
        <p:nvPicPr>
          <p:cNvPr id="417" name="Shape 417" descr="p360 figure 9"/>
          <p:cNvPicPr preferRelativeResize="0"/>
          <p:nvPr/>
        </p:nvPicPr>
        <p:blipFill rotWithShape="1">
          <a:blip r:embed="rId3">
            <a:alphaModFix/>
          </a:blip>
          <a:srcRect/>
          <a:stretch/>
        </p:blipFill>
        <p:spPr>
          <a:xfrm>
            <a:off x="5237163" y="1219200"/>
            <a:ext cx="3297237" cy="4686300"/>
          </a:xfrm>
          <a:prstGeom prst="rect">
            <a:avLst/>
          </a:prstGeom>
          <a:noFill/>
          <a:ln>
            <a:noFill/>
          </a:ln>
        </p:spPr>
      </p:pic>
      <p:sp>
        <p:nvSpPr>
          <p:cNvPr id="418" name="Shape 418"/>
          <p:cNvSpPr txBox="1"/>
          <p:nvPr/>
        </p:nvSpPr>
        <p:spPr>
          <a:xfrm>
            <a:off x="581025" y="2082500"/>
            <a:ext cx="4572000" cy="16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The main result of </a:t>
            </a:r>
            <a:r>
              <a:rPr lang="en-US" sz="2800" b="1">
                <a:solidFill>
                  <a:srgbClr val="EA9999"/>
                </a:solidFill>
                <a:latin typeface="Times New Roman"/>
                <a:ea typeface="Times New Roman"/>
                <a:cs typeface="Times New Roman"/>
                <a:sym typeface="Times New Roman"/>
              </a:rPr>
              <a:t>transform boundaries</a:t>
            </a:r>
            <a:r>
              <a:rPr lang="en-US" sz="2800">
                <a:solidFill>
                  <a:schemeClr val="dk1"/>
                </a:solidFill>
                <a:latin typeface="Times New Roman"/>
                <a:ea typeface="Times New Roman"/>
                <a:cs typeface="Times New Roman"/>
                <a:sym typeface="Times New Roman"/>
              </a:rPr>
              <a:t> is horizontal motion of lithosphere.</a:t>
            </a:r>
            <a:endParaRPr/>
          </a:p>
        </p:txBody>
      </p:sp>
      <p:sp>
        <p:nvSpPr>
          <p:cNvPr id="419" name="Shape 419"/>
          <p:cNvSpPr txBox="1"/>
          <p:nvPr/>
        </p:nvSpPr>
        <p:spPr>
          <a:xfrm>
            <a:off x="1593850" y="633413"/>
            <a:ext cx="5772150" cy="695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a:solidFill>
                  <a:srgbClr val="ECCA22"/>
                </a:solidFill>
                <a:latin typeface="Times New Roman"/>
                <a:ea typeface="Times New Roman"/>
                <a:cs typeface="Times New Roman"/>
                <a:sym typeface="Times New Roman"/>
              </a:rPr>
              <a:t>Transform Plate Boundaries</a:t>
            </a:r>
            <a:endParaRPr/>
          </a:p>
        </p:txBody>
      </p:sp>
      <p:sp>
        <p:nvSpPr>
          <p:cNvPr id="420" name="Shape 420"/>
          <p:cNvSpPr txBox="1"/>
          <p:nvPr/>
        </p:nvSpPr>
        <p:spPr>
          <a:xfrm>
            <a:off x="581025" y="398463"/>
            <a:ext cx="409575" cy="579437"/>
          </a:xfrm>
          <a:prstGeom prst="rect">
            <a:avLst/>
          </a:prstGeom>
          <a:noFill/>
          <a:ln>
            <a:noFill/>
          </a:ln>
          <a:effectLst>
            <a:outerShdw dist="35921"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a:t>
            </a:r>
            <a:endParaRPr/>
          </a:p>
        </p:txBody>
      </p:sp>
      <p:sp>
        <p:nvSpPr>
          <p:cNvPr id="421" name="Shape 421"/>
          <p:cNvSpPr txBox="1"/>
          <p:nvPr/>
        </p:nvSpPr>
        <p:spPr>
          <a:xfrm>
            <a:off x="2760663" y="0"/>
            <a:ext cx="3624262" cy="457200"/>
          </a:xfrm>
          <a:prstGeom prst="rect">
            <a:avLst/>
          </a:prstGeom>
          <a:noFill/>
          <a:ln>
            <a:noFill/>
          </a:ln>
          <a:effectLst>
            <a:outerShdw dist="53882"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ECCA22"/>
                </a:solidFill>
                <a:latin typeface="Arial"/>
                <a:ea typeface="Arial"/>
                <a:cs typeface="Arial"/>
                <a:sym typeface="Arial"/>
              </a:rPr>
              <a:t>Evolution of Earth’s Crust</a:t>
            </a:r>
            <a:endParaRPr/>
          </a:p>
        </p:txBody>
      </p:sp>
      <p:pic>
        <p:nvPicPr>
          <p:cNvPr id="422" name="Shape 422" descr="MiddleSchoolAudio"/>
          <p:cNvPicPr preferRelativeResize="0"/>
          <p:nvPr/>
        </p:nvPicPr>
        <p:blipFill rotWithShape="1">
          <a:blip r:embed="rId4">
            <a:alphaModFix/>
          </a:blip>
          <a:srcRect/>
          <a:stretch/>
        </p:blipFill>
        <p:spPr>
          <a:xfrm>
            <a:off x="2959100" y="5519738"/>
            <a:ext cx="393700" cy="36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500"/>
                                        <p:tgtEl>
                                          <p:spTgt spid="4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8"/>
                                        </p:tgtEl>
                                        <p:attrNameLst>
                                          <p:attrName>style.visibility</p:attrName>
                                        </p:attrNameLst>
                                      </p:cBhvr>
                                      <p:to>
                                        <p:strVal val="visible"/>
                                      </p:to>
                                    </p:set>
                                    <p:animEffect transition="in" filter="fade">
                                      <p:cBhvr>
                                        <p:cTn id="12" dur="500"/>
                                        <p:tgtEl>
                                          <p:spTgt spid="4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22"/>
                                        </p:tgtEl>
                                        <p:attrNameLst>
                                          <p:attrName>style.visibility</p:attrName>
                                        </p:attrNameLst>
                                      </p:cBhvr>
                                      <p:to>
                                        <p:strVal val="visible"/>
                                      </p:to>
                                    </p:set>
                                    <p:animEffect transition="in" filter="fade">
                                      <p:cBhvr>
                                        <p:cTn id="16" dur="5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426"/>
        <p:cNvGrpSpPr/>
        <p:nvPr/>
      </p:nvGrpSpPr>
      <p:grpSpPr>
        <a:xfrm>
          <a:off x="0" y="0"/>
          <a:ext cx="0" cy="0"/>
          <a:chOff x="0" y="0"/>
          <a:chExt cx="0" cy="0"/>
        </a:xfrm>
      </p:grpSpPr>
      <p:sp>
        <p:nvSpPr>
          <p:cNvPr id="427" name="Shape 427"/>
          <p:cNvSpPr txBox="1"/>
          <p:nvPr/>
        </p:nvSpPr>
        <p:spPr>
          <a:xfrm>
            <a:off x="533400" y="1423988"/>
            <a:ext cx="7543800" cy="86793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Internal convection of mantle material is the driving force for all mechanisms of plate motion</a:t>
            </a:r>
            <a:r>
              <a:rPr lang="en-US" sz="1800">
                <a:solidFill>
                  <a:schemeClr val="dk1"/>
                </a:solidFill>
                <a:latin typeface="Times New Roman"/>
                <a:ea typeface="Times New Roman"/>
                <a:cs typeface="Times New Roman"/>
                <a:sym typeface="Times New Roman"/>
              </a:rPr>
              <a:t>.</a:t>
            </a:r>
            <a:r>
              <a:rPr lang="en-US" sz="1800" b="1">
                <a:solidFill>
                  <a:schemeClr val="dk1"/>
                </a:solidFill>
                <a:latin typeface="Times New Roman"/>
                <a:ea typeface="Times New Roman"/>
                <a:cs typeface="Times New Roman"/>
                <a:sym typeface="Times New Roman"/>
              </a:rPr>
              <a:t> </a:t>
            </a:r>
            <a:endParaRPr/>
          </a:p>
        </p:txBody>
      </p:sp>
      <p:sp>
        <p:nvSpPr>
          <p:cNvPr id="428" name="Shape 428"/>
          <p:cNvSpPr txBox="1"/>
          <p:nvPr/>
        </p:nvSpPr>
        <p:spPr>
          <a:xfrm>
            <a:off x="-53120" y="633412"/>
            <a:ext cx="9251828" cy="5909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a:solidFill>
                  <a:srgbClr val="ECCA22"/>
                </a:solidFill>
                <a:latin typeface="Times New Roman"/>
                <a:ea typeface="Times New Roman"/>
                <a:cs typeface="Times New Roman"/>
                <a:sym typeface="Times New Roman"/>
              </a:rPr>
              <a:t>Thermal Energy Drives Plate Tectonic motion</a:t>
            </a:r>
            <a:endParaRPr sz="3600" b="1">
              <a:solidFill>
                <a:srgbClr val="ECCA22"/>
              </a:solidFill>
              <a:latin typeface="Times New Roman"/>
              <a:ea typeface="Times New Roman"/>
              <a:cs typeface="Times New Roman"/>
              <a:sym typeface="Times New Roman"/>
            </a:endParaRPr>
          </a:p>
        </p:txBody>
      </p:sp>
      <p:sp>
        <p:nvSpPr>
          <p:cNvPr id="429" name="Shape 429"/>
          <p:cNvSpPr txBox="1"/>
          <p:nvPr/>
        </p:nvSpPr>
        <p:spPr>
          <a:xfrm>
            <a:off x="581025" y="398463"/>
            <a:ext cx="409575" cy="579437"/>
          </a:xfrm>
          <a:prstGeom prst="rect">
            <a:avLst/>
          </a:prstGeom>
          <a:noFill/>
          <a:ln>
            <a:noFill/>
          </a:ln>
          <a:effectLst>
            <a:outerShdw dist="35921"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a:t>
            </a:r>
            <a:endParaRPr/>
          </a:p>
        </p:txBody>
      </p:sp>
      <p:sp>
        <p:nvSpPr>
          <p:cNvPr id="430" name="Shape 430"/>
          <p:cNvSpPr txBox="1"/>
          <p:nvPr/>
        </p:nvSpPr>
        <p:spPr>
          <a:xfrm>
            <a:off x="2760663" y="0"/>
            <a:ext cx="3624262" cy="457200"/>
          </a:xfrm>
          <a:prstGeom prst="rect">
            <a:avLst/>
          </a:prstGeom>
          <a:noFill/>
          <a:ln>
            <a:noFill/>
          </a:ln>
          <a:effectLst>
            <a:outerShdw dist="53882"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ECCA22"/>
                </a:solidFill>
                <a:latin typeface="Arial"/>
                <a:ea typeface="Arial"/>
                <a:cs typeface="Arial"/>
                <a:sym typeface="Arial"/>
              </a:rPr>
              <a:t>Evolution of Earth’s Crust</a:t>
            </a:r>
            <a:endParaRPr/>
          </a:p>
        </p:txBody>
      </p:sp>
      <p:sp>
        <p:nvSpPr>
          <p:cNvPr id="431" name="Shape 431"/>
          <p:cNvSpPr txBox="1"/>
          <p:nvPr/>
        </p:nvSpPr>
        <p:spPr>
          <a:xfrm>
            <a:off x="533400" y="2221345"/>
            <a:ext cx="7924800" cy="86793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800"/>
              <a:buFont typeface="Times New Roman"/>
              <a:buChar char="•"/>
            </a:pPr>
            <a:r>
              <a:rPr lang="en-US" sz="2800">
                <a:solidFill>
                  <a:schemeClr val="dk1"/>
                </a:solidFill>
                <a:latin typeface="Times New Roman"/>
                <a:ea typeface="Times New Roman"/>
                <a:cs typeface="Times New Roman"/>
                <a:sym typeface="Times New Roman"/>
              </a:rPr>
              <a:t>The main source of thermal energy comes from the decay of radioactive elements in Earth.</a:t>
            </a:r>
            <a:endParaRPr/>
          </a:p>
        </p:txBody>
      </p:sp>
      <p:pic>
        <p:nvPicPr>
          <p:cNvPr id="432" name="Shape 432" descr="http://www2.chilton.k12.wi.us/sromekg/mantle%20currents.jpg"/>
          <p:cNvPicPr preferRelativeResize="0"/>
          <p:nvPr/>
        </p:nvPicPr>
        <p:blipFill rotWithShape="1">
          <a:blip r:embed="rId3">
            <a:alphaModFix/>
          </a:blip>
          <a:srcRect/>
          <a:stretch/>
        </p:blipFill>
        <p:spPr>
          <a:xfrm>
            <a:off x="1368459" y="3110057"/>
            <a:ext cx="6708741" cy="3600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1"/>
                                        </p:tgtEl>
                                        <p:attrNameLst>
                                          <p:attrName>style.visibility</p:attrName>
                                        </p:attrNameLst>
                                      </p:cBhvr>
                                      <p:to>
                                        <p:strVal val="visible"/>
                                      </p:to>
                                    </p:set>
                                    <p:animEffect transition="in" filter="fade">
                                      <p:cBhvr>
                                        <p:cTn id="12" dur="5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436"/>
        <p:cNvGrpSpPr/>
        <p:nvPr/>
      </p:nvGrpSpPr>
      <p:grpSpPr>
        <a:xfrm>
          <a:off x="0" y="0"/>
          <a:ext cx="0" cy="0"/>
          <a:chOff x="0" y="0"/>
          <a:chExt cx="0" cy="0"/>
        </a:xfrm>
      </p:grpSpPr>
      <p:sp>
        <p:nvSpPr>
          <p:cNvPr id="437" name="Shape 437"/>
          <p:cNvSpPr txBox="1"/>
          <p:nvPr/>
        </p:nvSpPr>
        <p:spPr>
          <a:xfrm>
            <a:off x="3487738" y="0"/>
            <a:ext cx="2151062" cy="457200"/>
          </a:xfrm>
          <a:prstGeom prst="rect">
            <a:avLst/>
          </a:prstGeom>
          <a:noFill/>
          <a:ln>
            <a:noFill/>
          </a:ln>
          <a:effectLst>
            <a:outerShdw dist="53882"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ECCA22"/>
                </a:solidFill>
                <a:latin typeface="Arial"/>
                <a:ea typeface="Arial"/>
                <a:cs typeface="Arial"/>
                <a:sym typeface="Arial"/>
              </a:rPr>
              <a:t>Section Check</a:t>
            </a:r>
            <a:endParaRPr/>
          </a:p>
        </p:txBody>
      </p:sp>
      <p:sp>
        <p:nvSpPr>
          <p:cNvPr id="438" name="Shape 438"/>
          <p:cNvSpPr txBox="1"/>
          <p:nvPr/>
        </p:nvSpPr>
        <p:spPr>
          <a:xfrm>
            <a:off x="581025" y="398463"/>
            <a:ext cx="409575" cy="579437"/>
          </a:xfrm>
          <a:prstGeom prst="rect">
            <a:avLst/>
          </a:prstGeom>
          <a:noFill/>
          <a:ln>
            <a:noFill/>
          </a:ln>
          <a:effectLst>
            <a:outerShdw dist="35921"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a:t>
            </a:r>
            <a:endParaRPr/>
          </a:p>
        </p:txBody>
      </p:sp>
      <p:sp>
        <p:nvSpPr>
          <p:cNvPr id="439" name="Shape 439"/>
          <p:cNvSpPr txBox="1"/>
          <p:nvPr/>
        </p:nvSpPr>
        <p:spPr>
          <a:xfrm>
            <a:off x="1758950" y="785813"/>
            <a:ext cx="2279650" cy="695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a:solidFill>
                  <a:srgbClr val="ECCA22"/>
                </a:solidFill>
                <a:latin typeface="Times New Roman"/>
                <a:ea typeface="Times New Roman"/>
                <a:cs typeface="Times New Roman"/>
                <a:sym typeface="Times New Roman"/>
              </a:rPr>
              <a:t>Question 1</a:t>
            </a:r>
            <a:endParaRPr/>
          </a:p>
        </p:txBody>
      </p:sp>
      <p:sp>
        <p:nvSpPr>
          <p:cNvPr id="440" name="Shape 440"/>
          <p:cNvSpPr txBox="1"/>
          <p:nvPr/>
        </p:nvSpPr>
        <p:spPr>
          <a:xfrm>
            <a:off x="593725" y="1676400"/>
            <a:ext cx="7712075"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__________ is the hypothesis that continents have slowly moved to their current locations.</a:t>
            </a:r>
            <a:endParaRPr/>
          </a:p>
        </p:txBody>
      </p:sp>
      <p:sp>
        <p:nvSpPr>
          <p:cNvPr id="441" name="Shape 441"/>
          <p:cNvSpPr txBox="1"/>
          <p:nvPr/>
        </p:nvSpPr>
        <p:spPr>
          <a:xfrm>
            <a:off x="609600" y="3444875"/>
            <a:ext cx="4114800" cy="2041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 Continental drift</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B. Mid-ocean shifting</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 Pangaea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 Seafloor spreading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fade">
                                      <p:cBhvr>
                                        <p:cTn id="7" dur="500"/>
                                        <p:tgtEl>
                                          <p:spTgt spid="4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0"/>
                                        </p:tgtEl>
                                        <p:attrNameLst>
                                          <p:attrName>style.visibility</p:attrName>
                                        </p:attrNameLst>
                                      </p:cBhvr>
                                      <p:to>
                                        <p:strVal val="visible"/>
                                      </p:to>
                                    </p:set>
                                    <p:animEffect transition="in" filter="fade">
                                      <p:cBhvr>
                                        <p:cTn id="11" dur="500"/>
                                        <p:tgtEl>
                                          <p:spTgt spid="4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1"/>
                                        </p:tgtEl>
                                        <p:attrNameLst>
                                          <p:attrName>style.visibility</p:attrName>
                                        </p:attrNameLst>
                                      </p:cBhvr>
                                      <p:to>
                                        <p:strVal val="visible"/>
                                      </p:to>
                                    </p:set>
                                    <p:animEffect transition="in" filter="fade">
                                      <p:cBhvr>
                                        <p:cTn id="16"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D9EEB"/>
        </a:solidFill>
        <a:effectLst/>
      </p:bgPr>
    </p:bg>
    <p:spTree>
      <p:nvGrpSpPr>
        <p:cNvPr id="1" name="Shape 445"/>
        <p:cNvGrpSpPr/>
        <p:nvPr/>
      </p:nvGrpSpPr>
      <p:grpSpPr>
        <a:xfrm>
          <a:off x="0" y="0"/>
          <a:ext cx="0" cy="0"/>
          <a:chOff x="0" y="0"/>
          <a:chExt cx="0" cy="0"/>
        </a:xfrm>
      </p:grpSpPr>
      <p:sp>
        <p:nvSpPr>
          <p:cNvPr id="446" name="Shape 446"/>
          <p:cNvSpPr txBox="1"/>
          <p:nvPr/>
        </p:nvSpPr>
        <p:spPr>
          <a:xfrm>
            <a:off x="3487738" y="0"/>
            <a:ext cx="2151062" cy="457200"/>
          </a:xfrm>
          <a:prstGeom prst="rect">
            <a:avLst/>
          </a:prstGeom>
          <a:noFill/>
          <a:ln>
            <a:noFill/>
          </a:ln>
          <a:effectLst>
            <a:outerShdw dist="53882"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ECCA22"/>
                </a:solidFill>
                <a:latin typeface="Arial"/>
                <a:ea typeface="Arial"/>
                <a:cs typeface="Arial"/>
                <a:sym typeface="Arial"/>
              </a:rPr>
              <a:t>Section Check</a:t>
            </a:r>
            <a:endParaRPr/>
          </a:p>
        </p:txBody>
      </p:sp>
      <p:sp>
        <p:nvSpPr>
          <p:cNvPr id="447" name="Shape 447"/>
          <p:cNvSpPr txBox="1"/>
          <p:nvPr/>
        </p:nvSpPr>
        <p:spPr>
          <a:xfrm>
            <a:off x="581025" y="398463"/>
            <a:ext cx="409575" cy="579437"/>
          </a:xfrm>
          <a:prstGeom prst="rect">
            <a:avLst/>
          </a:prstGeom>
          <a:noFill/>
          <a:ln>
            <a:noFill/>
          </a:ln>
          <a:effectLst>
            <a:outerShdw dist="35921" dir="2700000" algn="ctr" rotWithShape="0">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a:t>
            </a:r>
            <a:endParaRPr/>
          </a:p>
        </p:txBody>
      </p:sp>
      <p:sp>
        <p:nvSpPr>
          <p:cNvPr id="448" name="Shape 448"/>
          <p:cNvSpPr txBox="1"/>
          <p:nvPr/>
        </p:nvSpPr>
        <p:spPr>
          <a:xfrm>
            <a:off x="1774825" y="638175"/>
            <a:ext cx="1682750" cy="6953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3600" b="1">
                <a:solidFill>
                  <a:srgbClr val="ECCA22"/>
                </a:solidFill>
                <a:latin typeface="Times New Roman"/>
                <a:ea typeface="Times New Roman"/>
                <a:cs typeface="Times New Roman"/>
                <a:sym typeface="Times New Roman"/>
              </a:rPr>
              <a:t>Answer</a:t>
            </a:r>
            <a:endParaRPr/>
          </a:p>
        </p:txBody>
      </p:sp>
      <p:sp>
        <p:nvSpPr>
          <p:cNvPr id="449" name="Shape 449"/>
          <p:cNvSpPr txBox="1"/>
          <p:nvPr/>
        </p:nvSpPr>
        <p:spPr>
          <a:xfrm>
            <a:off x="593725" y="1463675"/>
            <a:ext cx="7940675" cy="20415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The answer is A. Continental drift is the theory that the continents have slowly moved. Seafloor spreading is a process that would help explain how the continental drift might occur. </a:t>
            </a:r>
            <a:endParaRPr/>
          </a:p>
        </p:txBody>
      </p:sp>
      <p:pic>
        <p:nvPicPr>
          <p:cNvPr id="450" name="Shape 450" descr="im15 continent movement"/>
          <p:cNvPicPr preferRelativeResize="0"/>
          <p:nvPr/>
        </p:nvPicPr>
        <p:blipFill rotWithShape="1">
          <a:blip r:embed="rId3">
            <a:alphaModFix/>
          </a:blip>
          <a:srcRect/>
          <a:stretch/>
        </p:blipFill>
        <p:spPr>
          <a:xfrm>
            <a:off x="1714500" y="3886200"/>
            <a:ext cx="5715000" cy="187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500"/>
                                        <p:tgtEl>
                                          <p:spTgt spid="4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9"/>
                                        </p:tgtEl>
                                        <p:attrNameLst>
                                          <p:attrName>style.visibility</p:attrName>
                                        </p:attrNameLst>
                                      </p:cBhvr>
                                      <p:to>
                                        <p:strVal val="visible"/>
                                      </p:to>
                                    </p:set>
                                    <p:animEffect transition="in" filter="fade">
                                      <p:cBhvr>
                                        <p:cTn id="11" dur="500"/>
                                        <p:tgtEl>
                                          <p:spTgt spid="4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0"/>
                                        </p:tgtEl>
                                        <p:attrNameLst>
                                          <p:attrName>style.visibility</p:attrName>
                                        </p:attrNameLst>
                                      </p:cBhvr>
                                      <p:to>
                                        <p:strVal val="visible"/>
                                      </p:to>
                                    </p:set>
                                    <p:animEffect transition="in" filter="fade">
                                      <p:cBhvr>
                                        <p:cTn id="15" dur="5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454"/>
        <p:cNvGrpSpPr/>
        <p:nvPr/>
      </p:nvGrpSpPr>
      <p:grpSpPr>
        <a:xfrm>
          <a:off x="0" y="0"/>
          <a:ext cx="0" cy="0"/>
          <a:chOff x="0" y="0"/>
          <a:chExt cx="0" cy="0"/>
        </a:xfrm>
      </p:grpSpPr>
      <p:sp>
        <p:nvSpPr>
          <p:cNvPr id="455" name="Shape 455"/>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Determining the Earth’s Composition</a:t>
            </a:r>
            <a:endParaRPr/>
          </a:p>
          <a:p>
            <a:pPr marL="0" lvl="0" indent="0">
              <a:spcBef>
                <a:spcPts val="0"/>
              </a:spcBef>
              <a:spcAft>
                <a:spcPts val="0"/>
              </a:spcAft>
              <a:buNone/>
            </a:pPr>
            <a:endParaRPr/>
          </a:p>
        </p:txBody>
      </p:sp>
      <p:sp>
        <p:nvSpPr>
          <p:cNvPr id="456" name="Shape 456"/>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460"/>
        <p:cNvGrpSpPr/>
        <p:nvPr/>
      </p:nvGrpSpPr>
      <p:grpSpPr>
        <a:xfrm>
          <a:off x="0" y="0"/>
          <a:ext cx="0" cy="0"/>
          <a:chOff x="0" y="0"/>
          <a:chExt cx="0" cy="0"/>
        </a:xfrm>
      </p:grpSpPr>
      <p:sp>
        <p:nvSpPr>
          <p:cNvPr id="461" name="Shape 461"/>
          <p:cNvSpPr txBox="1">
            <a:spLocks noGrp="1"/>
          </p:cNvSpPr>
          <p:nvPr>
            <p:ph type="ctrTitle"/>
          </p:nvPr>
        </p:nvSpPr>
        <p:spPr>
          <a:xfrm>
            <a:off x="607425" y="14348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We can’t directly study any part of the Earth other than the top layers of the crust. </a:t>
            </a:r>
            <a:endParaRPr/>
          </a:p>
          <a:p>
            <a:pPr marL="0" lvl="0" indent="0" algn="l">
              <a:spcBef>
                <a:spcPts val="0"/>
              </a:spcBef>
              <a:spcAft>
                <a:spcPts val="0"/>
              </a:spcAft>
              <a:buNone/>
            </a:pPr>
            <a:endParaRPr/>
          </a:p>
        </p:txBody>
      </p:sp>
      <p:sp>
        <p:nvSpPr>
          <p:cNvPr id="462" name="Shape 462"/>
          <p:cNvSpPr txBox="1">
            <a:spLocks noGrp="1"/>
          </p:cNvSpPr>
          <p:nvPr>
            <p:ph type="subTitle" idx="1"/>
          </p:nvPr>
        </p:nvSpPr>
        <p:spPr>
          <a:xfrm>
            <a:off x="1254025" y="3602075"/>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4800">
                <a:solidFill>
                  <a:srgbClr val="434343"/>
                </a:solidFill>
              </a:rPr>
              <a:t>Luckily There are Earthquakes</a:t>
            </a:r>
            <a:endParaRPr sz="4800">
              <a:solidFill>
                <a:srgbClr val="434343"/>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466"/>
        <p:cNvGrpSpPr/>
        <p:nvPr/>
      </p:nvGrpSpPr>
      <p:grpSpPr>
        <a:xfrm>
          <a:off x="0" y="0"/>
          <a:ext cx="0" cy="0"/>
          <a:chOff x="0" y="0"/>
          <a:chExt cx="0" cy="0"/>
        </a:xfrm>
      </p:grpSpPr>
      <p:sp>
        <p:nvSpPr>
          <p:cNvPr id="467" name="Shape 467"/>
          <p:cNvSpPr txBox="1">
            <a:spLocks noGrp="1"/>
          </p:cNvSpPr>
          <p:nvPr>
            <p:ph type="ctrTitle"/>
          </p:nvPr>
        </p:nvSpPr>
        <p:spPr>
          <a:xfrm>
            <a:off x="235125" y="357125"/>
            <a:ext cx="86901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There are 3 types of seismic waves produced in an Earthquake</a:t>
            </a:r>
            <a:endParaRPr/>
          </a:p>
        </p:txBody>
      </p:sp>
      <p:sp>
        <p:nvSpPr>
          <p:cNvPr id="468" name="Shape 468"/>
          <p:cNvSpPr txBox="1">
            <a:spLocks noGrp="1"/>
          </p:cNvSpPr>
          <p:nvPr>
            <p:ph type="subTitle" idx="1"/>
          </p:nvPr>
        </p:nvSpPr>
        <p:spPr>
          <a:xfrm>
            <a:off x="342900" y="1887600"/>
            <a:ext cx="8513700" cy="47157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sz="4800">
                <a:solidFill>
                  <a:srgbClr val="000000"/>
                </a:solidFill>
              </a:rPr>
              <a:t>Primary Wave- Longitudinal</a:t>
            </a:r>
            <a:endParaRPr sz="4800">
              <a:solidFill>
                <a:srgbClr val="000000"/>
              </a:solidFill>
            </a:endParaRPr>
          </a:p>
          <a:p>
            <a:pPr marL="0" lvl="0" indent="0">
              <a:spcBef>
                <a:spcPts val="640"/>
              </a:spcBef>
              <a:spcAft>
                <a:spcPts val="0"/>
              </a:spcAft>
              <a:buNone/>
            </a:pPr>
            <a:r>
              <a:rPr lang="en-US" sz="4800">
                <a:solidFill>
                  <a:srgbClr val="000000"/>
                </a:solidFill>
              </a:rPr>
              <a:t>Fastest Moving, will pass through all types of Earth Materials.</a:t>
            </a:r>
            <a:endParaRPr sz="4800">
              <a:solidFill>
                <a:srgbClr val="000000"/>
              </a:solidFill>
            </a:endParaRPr>
          </a:p>
          <a:p>
            <a:pPr marL="0" lvl="0" indent="0">
              <a:spcBef>
                <a:spcPts val="640"/>
              </a:spcBef>
              <a:spcAft>
                <a:spcPts val="0"/>
              </a:spcAft>
              <a:buNone/>
            </a:pPr>
            <a:r>
              <a:rPr lang="en-US" sz="4800">
                <a:solidFill>
                  <a:srgbClr val="000000"/>
                </a:solidFill>
              </a:rPr>
              <a:t>Secondary- Transverse</a:t>
            </a:r>
            <a:endParaRPr sz="4800">
              <a:solidFill>
                <a:srgbClr val="000000"/>
              </a:solidFill>
            </a:endParaRPr>
          </a:p>
          <a:p>
            <a:pPr marL="0" lvl="0" indent="0">
              <a:spcBef>
                <a:spcPts val="640"/>
              </a:spcBef>
              <a:spcAft>
                <a:spcPts val="0"/>
              </a:spcAft>
              <a:buNone/>
            </a:pPr>
            <a:r>
              <a:rPr lang="en-US" sz="4800">
                <a:solidFill>
                  <a:srgbClr val="000000"/>
                </a:solidFill>
              </a:rPr>
              <a:t>Second Fastest, will not pass through liquids </a:t>
            </a:r>
            <a:endParaRPr sz="4800">
              <a:solidFill>
                <a:srgbClr val="00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472"/>
        <p:cNvGrpSpPr/>
        <p:nvPr/>
      </p:nvGrpSpPr>
      <p:grpSpPr>
        <a:xfrm>
          <a:off x="0" y="0"/>
          <a:ext cx="0" cy="0"/>
          <a:chOff x="0" y="0"/>
          <a:chExt cx="0" cy="0"/>
        </a:xfrm>
      </p:grpSpPr>
      <p:sp>
        <p:nvSpPr>
          <p:cNvPr id="473" name="Shape 473"/>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Shape 474"/>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475" name="Shape 475"/>
          <p:cNvPicPr preferRelativeResize="0"/>
          <p:nvPr/>
        </p:nvPicPr>
        <p:blipFill>
          <a:blip r:embed="rId3">
            <a:alphaModFix/>
          </a:blip>
          <a:stretch>
            <a:fillRect/>
          </a:stretch>
        </p:blipFill>
        <p:spPr>
          <a:xfrm>
            <a:off x="911150" y="1144275"/>
            <a:ext cx="7547049" cy="4246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536950" y="55680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Evidence 1- The Earth is old</a:t>
            </a:r>
            <a:endParaRPr/>
          </a:p>
        </p:txBody>
      </p:sp>
      <p:sp>
        <p:nvSpPr>
          <p:cNvPr id="117" name="Shape 117"/>
          <p:cNvSpPr txBox="1">
            <a:spLocks noGrp="1"/>
          </p:cNvSpPr>
          <p:nvPr>
            <p:ph type="subTitle" idx="1"/>
          </p:nvPr>
        </p:nvSpPr>
        <p:spPr>
          <a:xfrm>
            <a:off x="1371600" y="1754875"/>
            <a:ext cx="6400800" cy="3883800"/>
          </a:xfrm>
          <a:prstGeom prst="rect">
            <a:avLst/>
          </a:prstGeom>
        </p:spPr>
        <p:txBody>
          <a:bodyPr spcFirstLastPara="1" wrap="square" lIns="91425" tIns="91425" rIns="91425" bIns="91425" anchor="t" anchorCtr="0">
            <a:noAutofit/>
          </a:bodyPr>
          <a:lstStyle/>
          <a:p>
            <a:pPr marL="0" lvl="0" indent="0" algn="l">
              <a:spcBef>
                <a:spcPts val="640"/>
              </a:spcBef>
              <a:spcAft>
                <a:spcPts val="0"/>
              </a:spcAft>
              <a:buNone/>
            </a:pPr>
            <a:r>
              <a:rPr lang="en-US">
                <a:solidFill>
                  <a:srgbClr val="000000"/>
                </a:solidFill>
              </a:rPr>
              <a:t>-Radiometric Dating</a:t>
            </a:r>
            <a:endParaRPr>
              <a:solidFill>
                <a:srgbClr val="000000"/>
              </a:solidFill>
            </a:endParaRPr>
          </a:p>
          <a:p>
            <a:pPr marL="0" lvl="0" indent="0" algn="l" rtl="0">
              <a:spcBef>
                <a:spcPts val="640"/>
              </a:spcBef>
              <a:spcAft>
                <a:spcPts val="0"/>
              </a:spcAft>
              <a:buNone/>
            </a:pPr>
            <a:r>
              <a:rPr lang="en-US">
                <a:solidFill>
                  <a:srgbClr val="000000"/>
                </a:solidFill>
              </a:rPr>
              <a:t>Many of the elements on the earth are Radioactive. </a:t>
            </a:r>
            <a:endParaRPr>
              <a:solidFill>
                <a:srgbClr val="000000"/>
              </a:solidFill>
            </a:endParaRPr>
          </a:p>
          <a:p>
            <a:pPr marL="0" lvl="0" indent="0" algn="l">
              <a:spcBef>
                <a:spcPts val="640"/>
              </a:spcBef>
              <a:spcAft>
                <a:spcPts val="0"/>
              </a:spcAft>
              <a:buNone/>
            </a:pPr>
            <a:r>
              <a:rPr lang="en-US">
                <a:solidFill>
                  <a:srgbClr val="000000"/>
                </a:solidFill>
              </a:rPr>
              <a:t> </a:t>
            </a:r>
            <a:endParaRPr>
              <a:solidFill>
                <a:srgbClr val="000000"/>
              </a:solidFill>
            </a:endParaRPr>
          </a:p>
          <a:p>
            <a:pPr marL="0" lvl="0" indent="0" algn="l">
              <a:spcBef>
                <a:spcPts val="640"/>
              </a:spcBef>
              <a:spcAft>
                <a:spcPts val="0"/>
              </a:spcAft>
              <a:buNone/>
            </a:pPr>
            <a:r>
              <a:rPr lang="en-US">
                <a:solidFill>
                  <a:srgbClr val="000000"/>
                </a:solidFill>
              </a:rPr>
              <a:t>Once a rock solidifies it can no longer gain fresh new elements to its age can be determined by looking at how radioactive element percentages have changed. </a:t>
            </a:r>
            <a:endParaRPr>
              <a:solidFill>
                <a:srgbClr val="000000"/>
              </a:solidFill>
            </a:endParaRPr>
          </a:p>
          <a:p>
            <a:pPr marL="0" lvl="0" indent="0" algn="l">
              <a:spcBef>
                <a:spcPts val="640"/>
              </a:spcBef>
              <a:spcAft>
                <a:spcPts val="0"/>
              </a:spcAft>
              <a:buNone/>
            </a:pPr>
            <a:endParaRPr>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479"/>
        <p:cNvGrpSpPr/>
        <p:nvPr/>
      </p:nvGrpSpPr>
      <p:grpSpPr>
        <a:xfrm>
          <a:off x="0" y="0"/>
          <a:ext cx="0" cy="0"/>
          <a:chOff x="0" y="0"/>
          <a:chExt cx="0" cy="0"/>
        </a:xfrm>
      </p:grpSpPr>
      <p:sp>
        <p:nvSpPr>
          <p:cNvPr id="480" name="Shape 480"/>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Surface Waves- Move as Transverse and Longitudinal Waves, They only move along the surface and cause the damage associated with Earthquakes.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484"/>
        <p:cNvGrpSpPr/>
        <p:nvPr/>
      </p:nvGrpSpPr>
      <p:grpSpPr>
        <a:xfrm>
          <a:off x="0" y="0"/>
          <a:ext cx="0" cy="0"/>
          <a:chOff x="0" y="0"/>
          <a:chExt cx="0" cy="0"/>
        </a:xfrm>
      </p:grpSpPr>
      <p:sp>
        <p:nvSpPr>
          <p:cNvPr id="485" name="Shape 485"/>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6" name="Shape 486"/>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487" name="Shape 487"/>
          <p:cNvPicPr preferRelativeResize="0"/>
          <p:nvPr/>
        </p:nvPicPr>
        <p:blipFill>
          <a:blip r:embed="rId3">
            <a:alphaModFix/>
          </a:blip>
          <a:stretch>
            <a:fillRect/>
          </a:stretch>
        </p:blipFill>
        <p:spPr>
          <a:xfrm>
            <a:off x="152400" y="152400"/>
            <a:ext cx="8787649" cy="57161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491"/>
        <p:cNvGrpSpPr/>
        <p:nvPr/>
      </p:nvGrpSpPr>
      <p:grpSpPr>
        <a:xfrm>
          <a:off x="0" y="0"/>
          <a:ext cx="0" cy="0"/>
          <a:chOff x="0" y="0"/>
          <a:chExt cx="0" cy="0"/>
        </a:xfrm>
      </p:grpSpPr>
      <p:sp>
        <p:nvSpPr>
          <p:cNvPr id="492" name="Shape 492"/>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Both S and P waves will refract at boundaries between different materials within the Earth.  S-Waves are completely stopped by the liquid outer core. </a:t>
            </a:r>
            <a:endParaRPr/>
          </a:p>
        </p:txBody>
      </p:sp>
      <p:sp>
        <p:nvSpPr>
          <p:cNvPr id="493" name="Shape 493"/>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497"/>
        <p:cNvGrpSpPr/>
        <p:nvPr/>
      </p:nvGrpSpPr>
      <p:grpSpPr>
        <a:xfrm>
          <a:off x="0" y="0"/>
          <a:ext cx="0" cy="0"/>
          <a:chOff x="0" y="0"/>
          <a:chExt cx="0" cy="0"/>
        </a:xfrm>
      </p:grpSpPr>
      <p:sp>
        <p:nvSpPr>
          <p:cNvPr id="498" name="Shape 498"/>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 </a:t>
            </a:r>
            <a:endParaRPr/>
          </a:p>
        </p:txBody>
      </p:sp>
      <p:sp>
        <p:nvSpPr>
          <p:cNvPr id="499" name="Shape 499"/>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endParaRPr/>
          </a:p>
        </p:txBody>
      </p:sp>
      <p:pic>
        <p:nvPicPr>
          <p:cNvPr id="500" name="Shape 500"/>
          <p:cNvPicPr preferRelativeResize="0"/>
          <p:nvPr/>
        </p:nvPicPr>
        <p:blipFill>
          <a:blip r:embed="rId3">
            <a:alphaModFix/>
          </a:blip>
          <a:stretch>
            <a:fillRect/>
          </a:stretch>
        </p:blipFill>
        <p:spPr>
          <a:xfrm>
            <a:off x="465900" y="933229"/>
            <a:ext cx="8243750" cy="50917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04"/>
        <p:cNvGrpSpPr/>
        <p:nvPr/>
      </p:nvGrpSpPr>
      <p:grpSpPr>
        <a:xfrm>
          <a:off x="0" y="0"/>
          <a:ext cx="0" cy="0"/>
          <a:chOff x="0" y="0"/>
          <a:chExt cx="0" cy="0"/>
        </a:xfrm>
      </p:grpSpPr>
      <p:sp>
        <p:nvSpPr>
          <p:cNvPr id="505" name="Shape 505"/>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Using data from seismograph stations from around the Earth the density of the Earth’s layers can be derived. </a:t>
            </a:r>
            <a:endParaRPr/>
          </a:p>
        </p:txBody>
      </p:sp>
      <p:sp>
        <p:nvSpPr>
          <p:cNvPr id="506" name="Shape 506"/>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10"/>
        <p:cNvGrpSpPr/>
        <p:nvPr/>
      </p:nvGrpSpPr>
      <p:grpSpPr>
        <a:xfrm>
          <a:off x="0" y="0"/>
          <a:ext cx="0" cy="0"/>
          <a:chOff x="0" y="0"/>
          <a:chExt cx="0" cy="0"/>
        </a:xfrm>
      </p:grpSpPr>
      <p:sp>
        <p:nvSpPr>
          <p:cNvPr id="511" name="Shape 511"/>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a:t>The presence of the magnetic fields also gives us further evidence that the Earth’s Magnetic Field is liquid metal. </a:t>
            </a:r>
            <a:endParaRPr/>
          </a:p>
        </p:txBody>
      </p:sp>
      <p:sp>
        <p:nvSpPr>
          <p:cNvPr id="512" name="Shape 512"/>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16"/>
        <p:cNvGrpSpPr/>
        <p:nvPr/>
      </p:nvGrpSpPr>
      <p:grpSpPr>
        <a:xfrm>
          <a:off x="0" y="0"/>
          <a:ext cx="0" cy="0"/>
          <a:chOff x="0" y="0"/>
          <a:chExt cx="0" cy="0"/>
        </a:xfrm>
      </p:grpSpPr>
      <p:sp>
        <p:nvSpPr>
          <p:cNvPr id="517" name="Shape 517"/>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8" name="Shape 518"/>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519" name="Shape 519"/>
          <p:cNvPicPr preferRelativeResize="0"/>
          <p:nvPr/>
        </p:nvPicPr>
        <p:blipFill>
          <a:blip r:embed="rId3">
            <a:alphaModFix/>
          </a:blip>
          <a:stretch>
            <a:fillRect/>
          </a:stretch>
        </p:blipFill>
        <p:spPr>
          <a:xfrm>
            <a:off x="152400" y="152400"/>
            <a:ext cx="8894050" cy="63529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23"/>
        <p:cNvGrpSpPr/>
        <p:nvPr/>
      </p:nvGrpSpPr>
      <p:grpSpPr>
        <a:xfrm>
          <a:off x="0" y="0"/>
          <a:ext cx="0" cy="0"/>
          <a:chOff x="0" y="0"/>
          <a:chExt cx="0" cy="0"/>
        </a:xfrm>
      </p:grpSpPr>
      <p:sp>
        <p:nvSpPr>
          <p:cNvPr id="524" name="Shape 524"/>
          <p:cNvSpPr txBox="1">
            <a:spLocks noGrp="1"/>
          </p:cNvSpPr>
          <p:nvPr>
            <p:ph type="ctrTitle"/>
          </p:nvPr>
        </p:nvSpPr>
        <p:spPr>
          <a:xfrm>
            <a:off x="264525" y="102425"/>
            <a:ext cx="88371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Putting all of this information together we know the basic properties of Earth’s internal layers. </a:t>
            </a:r>
            <a:endParaRPr/>
          </a:p>
        </p:txBody>
      </p:sp>
      <p:sp>
        <p:nvSpPr>
          <p:cNvPr id="525" name="Shape 525"/>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526" name="Shape 526"/>
          <p:cNvPicPr preferRelativeResize="0"/>
          <p:nvPr/>
        </p:nvPicPr>
        <p:blipFill>
          <a:blip r:embed="rId3">
            <a:alphaModFix/>
          </a:blip>
          <a:stretch>
            <a:fillRect/>
          </a:stretch>
        </p:blipFill>
        <p:spPr>
          <a:xfrm>
            <a:off x="1371600" y="1876625"/>
            <a:ext cx="6945249" cy="488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ctrTitle"/>
          </p:nvPr>
        </p:nvSpPr>
        <p:spPr>
          <a:xfrm>
            <a:off x="611375" y="0"/>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Important Terms</a:t>
            </a:r>
            <a:endParaRPr/>
          </a:p>
        </p:txBody>
      </p:sp>
      <p:sp>
        <p:nvSpPr>
          <p:cNvPr id="123" name="Shape 123"/>
          <p:cNvSpPr txBox="1">
            <a:spLocks noGrp="1"/>
          </p:cNvSpPr>
          <p:nvPr>
            <p:ph type="subTitle" idx="1"/>
          </p:nvPr>
        </p:nvSpPr>
        <p:spPr>
          <a:xfrm>
            <a:off x="63725" y="1106525"/>
            <a:ext cx="8867700" cy="2204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4800" b="1">
                <a:solidFill>
                  <a:srgbClr val="999999"/>
                </a:solidFill>
              </a:rPr>
              <a:t>Mass Number- The Number of Protons and Neutrons Combined</a:t>
            </a:r>
            <a:r>
              <a:rPr lang="en-US" sz="4800" b="1">
                <a:solidFill>
                  <a:srgbClr val="0000FF"/>
                </a:solidFill>
              </a:rPr>
              <a:t> </a:t>
            </a:r>
            <a:endParaRPr sz="4800" b="1">
              <a:solidFill>
                <a:srgbClr val="0000FF"/>
              </a:solidFill>
            </a:endParaRPr>
          </a:p>
          <a:p>
            <a:pPr marL="0" lvl="0" indent="0" algn="l" rtl="0">
              <a:spcBef>
                <a:spcPts val="640"/>
              </a:spcBef>
              <a:spcAft>
                <a:spcPts val="0"/>
              </a:spcAft>
              <a:buNone/>
            </a:pPr>
            <a:r>
              <a:rPr lang="en-US" sz="4800">
                <a:solidFill>
                  <a:srgbClr val="000000"/>
                </a:solidFill>
              </a:rPr>
              <a:t>Atomic Number- Number of Protons Alone- Defines the type of element</a:t>
            </a:r>
            <a:endParaRPr sz="4800">
              <a:solidFill>
                <a:srgbClr val="000000"/>
              </a:solidFill>
            </a:endParaRPr>
          </a:p>
          <a:p>
            <a:pPr marL="0" lvl="0" indent="0" algn="l" rtl="0">
              <a:spcBef>
                <a:spcPts val="640"/>
              </a:spcBef>
              <a:spcAft>
                <a:spcPts val="0"/>
              </a:spcAft>
              <a:buNone/>
            </a:pPr>
            <a:r>
              <a:rPr lang="en-US" sz="4800" b="1">
                <a:solidFill>
                  <a:srgbClr val="666666"/>
                </a:solidFill>
              </a:rPr>
              <a:t>Isotope- An element with more than one possible Mass Number</a:t>
            </a:r>
            <a:endParaRPr sz="4800" b="1">
              <a:solidFill>
                <a:srgbClr val="666666"/>
              </a:solidFill>
            </a:endParaRPr>
          </a:p>
          <a:p>
            <a:pPr marL="0" lvl="0" indent="0" algn="l" rtl="0">
              <a:spcBef>
                <a:spcPts val="640"/>
              </a:spcBef>
              <a:spcAft>
                <a:spcPts val="0"/>
              </a:spcAft>
              <a:buNone/>
            </a:pPr>
            <a:endParaRPr>
              <a:solidFill>
                <a:srgbClr val="000000"/>
              </a:solidFill>
            </a:endParaRPr>
          </a:p>
          <a:p>
            <a:pPr marL="0" lvl="0" indent="0" algn="l" rtl="0">
              <a:spcBef>
                <a:spcPts val="640"/>
              </a:spcBef>
              <a:spcAft>
                <a:spcPts val="0"/>
              </a:spcAft>
              <a:buNone/>
            </a:pPr>
            <a:endParaRPr>
              <a:solidFill>
                <a:srgbClr val="000000"/>
              </a:solidFill>
            </a:endParaRPr>
          </a:p>
          <a:p>
            <a:pPr marL="0" lvl="0" indent="0" algn="l">
              <a:spcBef>
                <a:spcPts val="64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685800" y="28037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a:t>Terms Continued</a:t>
            </a:r>
            <a:endParaRPr/>
          </a:p>
        </p:txBody>
      </p:sp>
      <p:sp>
        <p:nvSpPr>
          <p:cNvPr id="129" name="Shape 129"/>
          <p:cNvSpPr txBox="1">
            <a:spLocks noGrp="1"/>
          </p:cNvSpPr>
          <p:nvPr>
            <p:ph type="subTitle" idx="1"/>
          </p:nvPr>
        </p:nvSpPr>
        <p:spPr>
          <a:xfrm>
            <a:off x="446575" y="1366300"/>
            <a:ext cx="8165700" cy="17526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Clr>
                <a:schemeClr val="dk1"/>
              </a:buClr>
              <a:buSzPts val="1100"/>
              <a:buFont typeface="Arial"/>
              <a:buNone/>
            </a:pPr>
            <a:r>
              <a:rPr lang="en-US">
                <a:solidFill>
                  <a:schemeClr val="dk1"/>
                </a:solidFill>
              </a:rPr>
              <a:t>Nuclear Decay- The automatic changing of one elemental isotope into another. </a:t>
            </a:r>
            <a:endParaRPr>
              <a:solidFill>
                <a:schemeClr val="dk1"/>
              </a:solidFill>
            </a:endParaRPr>
          </a:p>
          <a:p>
            <a:pPr marL="0" lvl="0" indent="0" algn="l" rtl="0">
              <a:spcBef>
                <a:spcPts val="640"/>
              </a:spcBef>
              <a:spcAft>
                <a:spcPts val="0"/>
              </a:spcAft>
              <a:buNone/>
            </a:pPr>
            <a:r>
              <a:rPr lang="en-US" b="1">
                <a:solidFill>
                  <a:srgbClr val="999999"/>
                </a:solidFill>
              </a:rPr>
              <a:t>Parent Isotope- The Isotope an element starts at before it decays</a:t>
            </a:r>
            <a:endParaRPr b="1">
              <a:solidFill>
                <a:srgbClr val="999999"/>
              </a:solidFill>
            </a:endParaRPr>
          </a:p>
          <a:p>
            <a:pPr marL="0" lvl="0" indent="0" algn="l" rtl="0">
              <a:spcBef>
                <a:spcPts val="640"/>
              </a:spcBef>
              <a:spcAft>
                <a:spcPts val="0"/>
              </a:spcAft>
              <a:buNone/>
            </a:pPr>
            <a:r>
              <a:rPr lang="en-US">
                <a:solidFill>
                  <a:srgbClr val="000000"/>
                </a:solidFill>
              </a:rPr>
              <a:t>Daughter Isotope- The Isotope an atom ends as after the decay</a:t>
            </a:r>
            <a:endParaRPr>
              <a:solidFill>
                <a:srgbClr val="000000"/>
              </a:solidFill>
            </a:endParaRPr>
          </a:p>
          <a:p>
            <a:pPr marL="0" lvl="0" indent="0" algn="l" rtl="0">
              <a:spcBef>
                <a:spcPts val="640"/>
              </a:spcBef>
              <a:spcAft>
                <a:spcPts val="0"/>
              </a:spcAft>
              <a:buClr>
                <a:schemeClr val="dk1"/>
              </a:buClr>
              <a:buSzPts val="1100"/>
              <a:buFont typeface="Arial"/>
              <a:buNone/>
            </a:pPr>
            <a:r>
              <a:rPr lang="en-US" b="1">
                <a:solidFill>
                  <a:srgbClr val="B7B7B7"/>
                </a:solidFill>
              </a:rPr>
              <a:t>Half life- The time it takes for half of a sample of a radioactive parent isotope to decay to its daughter isotope</a:t>
            </a:r>
            <a:endParaRPr b="1">
              <a:solidFill>
                <a:srgbClr val="B7B7B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685800" y="2130425"/>
            <a:ext cx="7772400" cy="1470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txBox="1">
            <a:spLocks noGrp="1"/>
          </p:cNvSpPr>
          <p:nvPr>
            <p:ph type="subTitle" idx="1"/>
          </p:nvPr>
        </p:nvSpPr>
        <p:spPr>
          <a:xfrm>
            <a:off x="1371600" y="3886200"/>
            <a:ext cx="6400800" cy="1752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136" name="Shape 136"/>
          <p:cNvPicPr preferRelativeResize="0"/>
          <p:nvPr/>
        </p:nvPicPr>
        <p:blipFill>
          <a:blip r:embed="rId3">
            <a:alphaModFix/>
          </a:blip>
          <a:stretch>
            <a:fillRect/>
          </a:stretch>
        </p:blipFill>
        <p:spPr>
          <a:xfrm>
            <a:off x="512463" y="76200"/>
            <a:ext cx="8119079" cy="6705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1520</Words>
  <Application>Microsoft Office PowerPoint</Application>
  <PresentationFormat>On-screen Show (4:3)</PresentationFormat>
  <Paragraphs>134</Paragraphs>
  <Slides>67</Slides>
  <Notes>67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Times New Roman</vt:lpstr>
      <vt:lpstr>Office Theme</vt:lpstr>
      <vt:lpstr>Physics of The Earth’s formation and Internal Processes</vt:lpstr>
      <vt:lpstr>Earlier this semester we talked about how the solar system is formed from a collection of gas and dust that was pulled gravitationally into the Sun, 8 planets and some other garbage… </vt:lpstr>
      <vt:lpstr>well… Pluto is still frozen garbage.</vt:lpstr>
      <vt:lpstr>So getting Back to the Point the Earth was formed by gravity collecting the remnants of formerly exploded stars</vt:lpstr>
      <vt:lpstr>So is there any evidence for any of this?</vt:lpstr>
      <vt:lpstr>Evidence 1- The Earth is old</vt:lpstr>
      <vt:lpstr>Important Terms</vt:lpstr>
      <vt:lpstr>Terms Continued</vt:lpstr>
      <vt:lpstr>PowerPoint Presentation</vt:lpstr>
      <vt:lpstr>Let’s look at U-238</vt:lpstr>
      <vt:lpstr>So anyway if you measure the amount of U-238 and compare the ratio of it to its daughter isotopes you can figure out roughly how old the rock is give or take a few million years.  </vt:lpstr>
      <vt:lpstr>There are some small issues with measuring the oldest rocks on Earth.  </vt:lpstr>
      <vt:lpstr>It took the Earth millions of years just to cool down to the point where rocks could solidify and most of the initial rocks have been destroyed by plate tectonic processes.   But there are still some good ones, the moon and meteorites samples also work well </vt:lpstr>
      <vt:lpstr>  Evidence 2- Samples from across the solar system show common ingredients.  Moon samples also show the composition of the moon closely match those of the Earth’s crust which is why we are pretty sure the Moon got knocked off of the Earth when the Earth was still cooling. </vt:lpstr>
      <vt:lpstr>We also have samples of material from Mars and meteorites that show what the solar system was composed up during its early formation. </vt:lpstr>
      <vt:lpstr>PowerPoint Presentation</vt:lpstr>
      <vt:lpstr>Evidence 3 Impact Craters show that the Early Solar System was full of collisions and these have slowed over time but still occur. </vt:lpstr>
      <vt:lpstr>This is extremely prevalent on planets and moons with small atmospheres and no tectonic forces refreshing the surfaces.</vt:lpstr>
      <vt:lpstr>These same collisions have killed the dinosaurs 65 million years ago and have a huge impact crater only visible by precise satellite measurements</vt:lpstr>
      <vt:lpstr>PowerPoint Presentation</vt:lpstr>
      <vt:lpstr>in 1994 a series of meteorites hit Jupiter and causing explosions larger than the Earth.</vt:lpstr>
      <vt:lpstr>The moon looks like the moon, nuf said</vt:lpstr>
      <vt:lpstr>Evidence 4- We have heavy metals, models show  that the ratios we see of heavy metals to lighter elements match with what would be expected to be produced in a Supernova.</vt:lpstr>
      <vt:lpstr>Homework- Write a paragraph or paragraphs explaining the basic process for the formation of earth and at least 3 pieces of evidence supporting this. </vt:lpstr>
      <vt:lpstr>Inside the Earth and what it does to the outside. </vt:lpstr>
      <vt:lpstr>Earth’s internal processes are driven by Convective Heat Transfer</vt:lpstr>
      <vt:lpstr>Convection</vt:lpstr>
      <vt:lpstr>Convective Steps</vt:lpstr>
      <vt:lpstr>2- Warm expanded material is less dense than cooler condensed material so the warm material rises up and the cooler material condenses and sinks below the warmer material.</vt:lpstr>
      <vt:lpstr>PowerPoint Presentation</vt:lpstr>
      <vt:lpstr>This produces convection cells and this basic process explains a lot about earth’s weather, currents and plate tectonic theory</vt:lpstr>
      <vt:lpstr>Convective Forces in the Mantle cause buried magma to push and pull on the tectonic plates above it. </vt:lpstr>
      <vt:lpstr>PowerPoint Presentation</vt:lpstr>
      <vt:lpstr>Evidence For Plate Tectonic Motion</vt:lpstr>
      <vt:lpstr>Fossil Evidence Suggesting Vegetation was in Antarctica  Fossils of one species also being common for locations now separated by oceans  Common Ancient Mountain Ranges separated by oceans. </vt:lpstr>
      <vt:lpstr>Also the Continents look like they fit together...Cuz the did</vt:lpstr>
      <vt:lpstr>The Best Evidence is from Magnetic Reversals Found in Rock at Mid Ocean Ridges</vt:lpstr>
      <vt:lpstr>The Earth’s Liquid Metal Outer Core Generates a magnetic field and the direction of this Field reverses Every Few Hundred Thousand Years. </vt:lpstr>
      <vt:lpstr>PowerPoint Presentation</vt:lpstr>
      <vt:lpstr>As the magma comes out of a mid ocean ridge and cools the direction of the Earth’s Magnetic Field leaves a mark on the rock. </vt:lpstr>
      <vt:lpstr>By studying these bands of rock we can tell that the youngest rock is in middle of the oceans near the ridges and the oldest is getting pushed under the continents. </vt:lpstr>
      <vt:lpstr>PowerPoint Presentation</vt:lpstr>
      <vt:lpstr>Homework   Paleomagnetism and The Ocean Floor</vt:lpstr>
      <vt:lpstr>Plate Boundaries and Effects of Those Boundaries</vt:lpstr>
      <vt:lpstr>PowerPoint Presentation</vt:lpstr>
      <vt:lpstr>As the magma comes out of a mid ocean ridge and cools the direction of the Earth’s Magnetic Field leaves a mark on the rock. </vt:lpstr>
      <vt:lpstr>By studying these bands of rock we can tell that the youngest rock is in middle of the oceans near the ridges and the oldest is getting pushed under the continents.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Determining the Earth’s Composition </vt:lpstr>
      <vt:lpstr>We can’t directly study any part of the Earth other than the top layers of the crust.  </vt:lpstr>
      <vt:lpstr>There are 3 types of seismic waves produced in an Earthquake</vt:lpstr>
      <vt:lpstr>PowerPoint Presentation</vt:lpstr>
      <vt:lpstr>Surface Waves- Move as Transverse and Longitudinal Waves, They only move along the surface and cause the damage associated with Earthquakes.</vt:lpstr>
      <vt:lpstr>PowerPoint Presentation</vt:lpstr>
      <vt:lpstr>Both S and P waves will refract at boundaries between different materials within the Earth.  S-Waves are completely stopped by the liquid outer core. </vt:lpstr>
      <vt:lpstr> </vt:lpstr>
      <vt:lpstr>Using data from seismograph stations from around the Earth the density of the Earth’s layers can be derived. </vt:lpstr>
      <vt:lpstr>The presence of the magnetic fields also gives us further evidence that the Earth’s Magnetic Field is liquid metal. </vt:lpstr>
      <vt:lpstr>PowerPoint Presentation</vt:lpstr>
      <vt:lpstr>Putting all of this information together we know the basic properties of Earth’s internal layers.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The Earth’s formation and Internal Processes</dc:title>
  <dc:creator>Patton, Jeremy</dc:creator>
  <cp:lastModifiedBy>Patton, Jeremy</cp:lastModifiedBy>
  <cp:revision>1</cp:revision>
  <dcterms:modified xsi:type="dcterms:W3CDTF">2018-05-11T18:30:11Z</dcterms:modified>
</cp:coreProperties>
</file>