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5E7FDF-9086-467A-90C0-C9CC542357B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FB4AD3A-8C6F-4E94-A80E-EB13CDD695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780108"/>
          </a:xfrm>
        </p:spPr>
        <p:txBody>
          <a:bodyPr/>
          <a:lstStyle/>
          <a:p>
            <a:r>
              <a:rPr lang="en-US" dirty="0" smtClean="0"/>
              <a:t>Complex Equilibrium and Non Equilibrium Problems</a:t>
            </a:r>
            <a:endParaRPr lang="en-US" dirty="0"/>
          </a:p>
        </p:txBody>
      </p:sp>
      <p:sp>
        <p:nvSpPr>
          <p:cNvPr id="4" name="AutoShape 2" descr="Image result for non equilibrium fo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2743200" cy="412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6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talked about the fact that objects in equilibrium have combined forces where the net force equals 0.</a:t>
            </a:r>
          </a:p>
          <a:p>
            <a:r>
              <a:rPr lang="en-US" dirty="0" smtClean="0"/>
              <a:t>These objects motion are controlled by Newton’s 1</a:t>
            </a:r>
            <a:r>
              <a:rPr lang="en-US" baseline="30000" dirty="0" smtClean="0"/>
              <a:t>st</a:t>
            </a:r>
            <a:r>
              <a:rPr lang="en-US" dirty="0" smtClean="0"/>
              <a:t> Law/inertia.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Last time…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objects are in equilibrium their force vectors can be combined so that they Cancel Out.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95400" y="2819400"/>
            <a:ext cx="228600" cy="2133600"/>
            <a:chOff x="1295400" y="2819400"/>
            <a:chExt cx="228600" cy="2133600"/>
          </a:xfrm>
        </p:grpSpPr>
        <p:sp>
          <p:nvSpPr>
            <p:cNvPr id="4" name="Oval 3"/>
            <p:cNvSpPr/>
            <p:nvPr/>
          </p:nvSpPr>
          <p:spPr>
            <a:xfrm>
              <a:off x="1295400" y="3733800"/>
              <a:ext cx="228600" cy="228600"/>
            </a:xfrm>
            <a:prstGeom prst="ellipse">
              <a:avLst/>
            </a:prstGeom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409700" y="3962400"/>
              <a:ext cx="0" cy="9906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409700" y="2819400"/>
              <a:ext cx="0" cy="9144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603627" y="3078018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89027" y="427303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/>
              <a:t>g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67000" y="3352800"/>
            <a:ext cx="0" cy="990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21709" y="3314700"/>
            <a:ext cx="0" cy="10287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43173" y="364438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95600" y="3663434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T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029200" y="3733800"/>
            <a:ext cx="304800" cy="279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183909" y="4032766"/>
            <a:ext cx="0" cy="175843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78071" y="3576659"/>
            <a:ext cx="0" cy="175843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220854" y="2664752"/>
            <a:ext cx="988291" cy="106904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971144" y="3576660"/>
            <a:ext cx="1049043" cy="81386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114801" y="2803479"/>
            <a:ext cx="1069108" cy="9462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978071" y="4390520"/>
            <a:ext cx="1042116" cy="87581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562600" y="3320473"/>
            <a:ext cx="129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T (Right)</a:t>
            </a:r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3284272"/>
            <a:ext cx="1160061" cy="584775"/>
          </a:xfrm>
          <a:prstGeom prst="rect">
            <a:avLst/>
          </a:prstGeom>
          <a:ln w="31750">
            <a:noFill/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F</a:t>
            </a:r>
            <a:r>
              <a:rPr lang="en-US" sz="3200" baseline="-25000" dirty="0" smtClean="0"/>
              <a:t>T (Left)</a:t>
            </a:r>
            <a:endParaRPr lang="en-US" sz="3200" dirty="0"/>
          </a:p>
        </p:txBody>
      </p:sp>
      <p:sp>
        <p:nvSpPr>
          <p:cNvPr id="39" name="Rectangle 38"/>
          <p:cNvSpPr/>
          <p:nvPr/>
        </p:nvSpPr>
        <p:spPr>
          <a:xfrm>
            <a:off x="5224318" y="4986604"/>
            <a:ext cx="42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7467600" y="4897004"/>
            <a:ext cx="1025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T (Right)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7550891" y="3422134"/>
            <a:ext cx="915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T (Left)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6471155" y="4099975"/>
            <a:ext cx="421910" cy="461665"/>
          </a:xfrm>
          <a:prstGeom prst="rect">
            <a:avLst/>
          </a:prstGeom>
          <a:ln w="31750">
            <a:noFill/>
          </a:ln>
        </p:spPr>
        <p:txBody>
          <a:bodyPr wrap="none">
            <a:spAutoFit/>
          </a:bodyPr>
          <a:lstStyle/>
          <a:p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11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in equilibrium must have a net force of zero relative to BOTH the X and Y axis.</a:t>
            </a:r>
          </a:p>
          <a:p>
            <a:r>
              <a:rPr lang="en-US" dirty="0" smtClean="0"/>
              <a:t>For Vectors that have both X and Y components we must use trigonometry to measure the components relative to each axis.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Mathematics Behind Multidirectional Equilibrium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731486" y="4256689"/>
            <a:ext cx="2004388" cy="1968985"/>
            <a:chOff x="3731486" y="4256689"/>
            <a:chExt cx="2004388" cy="1968985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3897743" y="4626021"/>
              <a:ext cx="0" cy="144780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3731486" y="4256689"/>
              <a:ext cx="2004388" cy="1968985"/>
              <a:chOff x="3731486" y="4256689"/>
              <a:chExt cx="2004388" cy="1968985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V="1">
                <a:off x="3927761" y="5094766"/>
                <a:ext cx="988292" cy="94624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3897743" y="6041008"/>
                <a:ext cx="1508992" cy="0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430982" y="5856342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31486" y="4256689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90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192"/>
            <a:ext cx="8229600" cy="1143000"/>
          </a:xfrm>
        </p:spPr>
        <p:txBody>
          <a:bodyPr/>
          <a:lstStyle/>
          <a:p>
            <a:r>
              <a:rPr lang="en-US" dirty="0" smtClean="0"/>
              <a:t>Resolving to X and Y components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90600" y="1447800"/>
            <a:ext cx="2004388" cy="1968985"/>
            <a:chOff x="3731486" y="4256689"/>
            <a:chExt cx="2004388" cy="1968985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3897743" y="4626021"/>
              <a:ext cx="0" cy="144780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731486" y="4256689"/>
              <a:ext cx="2004388" cy="1968985"/>
              <a:chOff x="3731486" y="4256689"/>
              <a:chExt cx="2004388" cy="1968985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3927761" y="5094766"/>
                <a:ext cx="988292" cy="94624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3897743" y="6041008"/>
                <a:ext cx="1508992" cy="0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430982" y="5856342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31486" y="4256689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304800" y="426720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Create a Triangle where the total magnitude of the force is the hypotenuse and the force in the x and y axis form a right angle.</a:t>
            </a:r>
          </a:p>
          <a:p>
            <a:endParaRPr lang="en-US" dirty="0"/>
          </a:p>
          <a:p>
            <a:r>
              <a:rPr lang="en-US" dirty="0" smtClean="0"/>
              <a:t>2- Find </a:t>
            </a:r>
            <a:r>
              <a:rPr lang="en-US" dirty="0" smtClean="0"/>
              <a:t>an </a:t>
            </a:r>
            <a:r>
              <a:rPr lang="en-US" dirty="0" smtClean="0"/>
              <a:t>interior angle, sometimes you will be given an exterior angle so you will have to subtract it from 90 to get an interior.  </a:t>
            </a:r>
          </a:p>
          <a:p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75167" y="2285877"/>
            <a:ext cx="0" cy="94624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8400" y="2447330"/>
            <a:ext cx="556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F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y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86875" y="3264932"/>
            <a:ext cx="988292" cy="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02727" y="3416785"/>
            <a:ext cx="556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F</a:t>
            </a:r>
            <a:r>
              <a:rPr lang="en-US" sz="3200" baseline="-25000" dirty="0" err="1" smtClean="0">
                <a:solidFill>
                  <a:srgbClr val="00B050"/>
                </a:solidFill>
              </a:rPr>
              <a:t>x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87749" y="2285207"/>
            <a:ext cx="1069108" cy="9462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18981588">
            <a:off x="276758" y="2832625"/>
            <a:ext cx="1669039" cy="1379808"/>
          </a:xfrm>
          <a:prstGeom prst="arc">
            <a:avLst>
              <a:gd name="adj1" fmla="val 17379376"/>
              <a:gd name="adj2" fmla="val 20829120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327730" y="2935306"/>
            <a:ext cx="381000" cy="488406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74860" y="2350531"/>
            <a:ext cx="905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80</a:t>
            </a:r>
            <a:r>
              <a:rPr lang="en-US" sz="3200" baseline="30000" dirty="0" smtClean="0"/>
              <a:t>O</a:t>
            </a:r>
            <a:endParaRPr lang="en-US" sz="32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2917" y="2708229"/>
            <a:ext cx="905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50</a:t>
            </a:r>
            <a:r>
              <a:rPr lang="en-US" sz="2800" baseline="30000" dirty="0" smtClean="0"/>
              <a:t>o</a:t>
            </a:r>
            <a:endParaRPr lang="en-US" sz="28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0" y="2214675"/>
            <a:ext cx="2971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Example- angle between both forces is 80</a:t>
            </a:r>
            <a:r>
              <a:rPr lang="en-US" baseline="30000" dirty="0" smtClean="0"/>
              <a:t>o</a:t>
            </a:r>
            <a:r>
              <a:rPr lang="en-US" dirty="0" smtClean="0"/>
              <a:t>, so the angle between the vertical and</a:t>
            </a:r>
            <a:r>
              <a:rPr lang="en-US" sz="2400" dirty="0" smtClean="0"/>
              <a:t>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Tright</a:t>
            </a:r>
            <a:r>
              <a:rPr lang="en-US" sz="2400" dirty="0" smtClean="0"/>
              <a:t> </a:t>
            </a:r>
            <a:r>
              <a:rPr lang="en-US" dirty="0" smtClean="0"/>
              <a:t>is 40 degrees.  40 degrees is an exterior angle (outside the triangle, the interior angle is 90-40= 50</a:t>
            </a:r>
          </a:p>
          <a:p>
            <a:endParaRPr lang="en-US" dirty="0" smtClean="0"/>
          </a:p>
          <a:p>
            <a:r>
              <a:rPr lang="en-US" dirty="0" smtClean="0"/>
              <a:t>3- Use trig to find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is usually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total</a:t>
            </a:r>
            <a:r>
              <a:rPr lang="en-US" dirty="0" smtClean="0"/>
              <a:t> Cos(</a:t>
            </a:r>
            <a:r>
              <a:rPr lang="el-GR" dirty="0" smtClean="0"/>
              <a:t>θ</a:t>
            </a:r>
            <a:r>
              <a:rPr lang="en-US" dirty="0" smtClean="0"/>
              <a:t>)*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 is usually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total</a:t>
            </a:r>
            <a:r>
              <a:rPr lang="en-US" dirty="0" smtClean="0"/>
              <a:t> Sin (</a:t>
            </a:r>
            <a:r>
              <a:rPr lang="el-GR" dirty="0" smtClean="0"/>
              <a:t>θ</a:t>
            </a:r>
            <a:r>
              <a:rPr lang="en-US" dirty="0" smtClean="0"/>
              <a:t>)*</a:t>
            </a:r>
          </a:p>
          <a:p>
            <a:endParaRPr lang="en-US" dirty="0" smtClean="0"/>
          </a:p>
          <a:p>
            <a:r>
              <a:rPr lang="en-US" dirty="0" smtClean="0"/>
              <a:t>*assuming </a:t>
            </a:r>
            <a:r>
              <a:rPr lang="el-GR" dirty="0" smtClean="0"/>
              <a:t>θ</a:t>
            </a:r>
            <a:r>
              <a:rPr lang="en-US" dirty="0" smtClean="0"/>
              <a:t> is an interior angle.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 animBg="1"/>
      <p:bldP spid="25" grpId="0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884601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Equations for </a:t>
            </a:r>
          </a:p>
          <a:p>
            <a:r>
              <a:rPr lang="en-US" sz="3200" dirty="0" err="1" smtClean="0"/>
              <a:t>T</a:t>
            </a:r>
            <a:r>
              <a:rPr lang="en-US" sz="3200" baseline="-25000" dirty="0" err="1" smtClean="0"/>
              <a:t>Rx</a:t>
            </a:r>
            <a:r>
              <a:rPr lang="en-US" sz="3200" dirty="0" smtClean="0"/>
              <a:t>,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Ry</a:t>
            </a:r>
            <a:r>
              <a:rPr lang="en-US" sz="3200" dirty="0" smtClean="0"/>
              <a:t>, </a:t>
            </a:r>
            <a:r>
              <a:rPr lang="en-US" sz="3200" dirty="0" smtClean="0"/>
              <a:t>T</a:t>
            </a:r>
            <a:r>
              <a:rPr lang="en-US" sz="3200" baseline="-25000" dirty="0"/>
              <a:t> L</a:t>
            </a:r>
            <a:r>
              <a:rPr lang="en-US" sz="3200" baseline="-25000" dirty="0" smtClean="0"/>
              <a:t>x</a:t>
            </a:r>
            <a:r>
              <a:rPr lang="en-US" sz="3200" dirty="0" smtClean="0"/>
              <a:t> </a:t>
            </a:r>
            <a:r>
              <a:rPr lang="en-US" sz="3200" dirty="0" smtClean="0"/>
              <a:t>and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Ly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990600" y="1785535"/>
            <a:ext cx="2514600" cy="3126448"/>
            <a:chOff x="990600" y="1785535"/>
            <a:chExt cx="2514600" cy="3126448"/>
          </a:xfrm>
        </p:grpSpPr>
        <p:grpSp>
          <p:nvGrpSpPr>
            <p:cNvPr id="12" name="Group 11"/>
            <p:cNvGrpSpPr/>
            <p:nvPr/>
          </p:nvGrpSpPr>
          <p:grpSpPr>
            <a:xfrm>
              <a:off x="990600" y="1785535"/>
              <a:ext cx="2062017" cy="3126448"/>
              <a:chOff x="4147128" y="2664752"/>
              <a:chExt cx="2062017" cy="312644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5220854" y="4032766"/>
                <a:ext cx="0" cy="1758434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6"/>
              <p:cNvGrpSpPr/>
              <p:nvPr/>
            </p:nvGrpSpPr>
            <p:grpSpPr>
              <a:xfrm>
                <a:off x="4147128" y="2664752"/>
                <a:ext cx="2062017" cy="1348964"/>
                <a:chOff x="4147128" y="2664752"/>
                <a:chExt cx="2062017" cy="1348964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 flipH="1" flipV="1">
                  <a:off x="4147128" y="2803479"/>
                  <a:ext cx="1069108" cy="94624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Oval 9"/>
                <p:cNvSpPr/>
                <p:nvPr/>
              </p:nvSpPr>
              <p:spPr>
                <a:xfrm>
                  <a:off x="5036127" y="3733800"/>
                  <a:ext cx="304800" cy="2799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5220854" y="2664752"/>
                  <a:ext cx="988291" cy="106904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12"/>
            <p:cNvSpPr txBox="1"/>
            <p:nvPr/>
          </p:nvSpPr>
          <p:spPr>
            <a:xfrm>
              <a:off x="2362200" y="2870504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M= 5kg</a:t>
              </a:r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676400" y="2132164"/>
              <a:ext cx="734289" cy="382436"/>
              <a:chOff x="1676400" y="2132164"/>
              <a:chExt cx="734289" cy="382436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1676400" y="2138809"/>
                <a:ext cx="355599" cy="3757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2036617" y="2132164"/>
                <a:ext cx="374072" cy="37579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303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6670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</a:t>
            </a:r>
            <a:r>
              <a:rPr lang="en-US" sz="3200" dirty="0" err="1"/>
              <a:t>T</a:t>
            </a:r>
            <a:r>
              <a:rPr lang="en-US" sz="3200" baseline="-25000" dirty="0" err="1" smtClean="0"/>
              <a:t>Rx</a:t>
            </a:r>
            <a:r>
              <a:rPr lang="en-US" sz="3200" dirty="0" smtClean="0"/>
              <a:t>, </a:t>
            </a:r>
            <a:r>
              <a:rPr lang="en-US" sz="3200" dirty="0" err="1"/>
              <a:t>T</a:t>
            </a:r>
            <a:r>
              <a:rPr lang="en-US" sz="3200" baseline="-25000" dirty="0" err="1" smtClean="0"/>
              <a:t>Ry</a:t>
            </a:r>
            <a:r>
              <a:rPr lang="en-US" sz="3200" dirty="0" smtClean="0"/>
              <a:t>, </a:t>
            </a:r>
            <a:r>
              <a:rPr lang="en-US" sz="3200" dirty="0" err="1"/>
              <a:t>T</a:t>
            </a:r>
            <a:r>
              <a:rPr lang="en-US" sz="3200" baseline="-25000" dirty="0" err="1" smtClean="0"/>
              <a:t>Lx</a:t>
            </a:r>
            <a:r>
              <a:rPr lang="en-US" sz="3200" dirty="0" smtClean="0"/>
              <a:t> </a:t>
            </a:r>
            <a:r>
              <a:rPr lang="en-US" sz="3200" dirty="0" smtClean="0"/>
              <a:t>and </a:t>
            </a:r>
            <a:r>
              <a:rPr lang="en-US" sz="3200" dirty="0" err="1" smtClean="0"/>
              <a:t>T</a:t>
            </a:r>
            <a:r>
              <a:rPr lang="en-US" sz="3200" baseline="-25000" dirty="0" err="1"/>
              <a:t>L</a:t>
            </a:r>
            <a:r>
              <a:rPr lang="en-US" sz="3200" baseline="-250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smtClean="0"/>
              <a:t>and Total </a:t>
            </a:r>
            <a:r>
              <a:rPr lang="en-US" sz="3200" dirty="0" smtClean="0"/>
              <a:t>Tension to solve for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total</a:t>
            </a:r>
            <a:r>
              <a:rPr lang="en-US" sz="3200" dirty="0" smtClean="0"/>
              <a:t>. </a:t>
            </a:r>
            <a:endParaRPr lang="en-US" sz="3200" dirty="0"/>
          </a:p>
          <a:p>
            <a:r>
              <a:rPr lang="en-US" sz="3200" dirty="0" smtClean="0"/>
              <a:t>Remember Net force in X and Y are both equal to zero. 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1785535"/>
            <a:ext cx="2514600" cy="3126448"/>
            <a:chOff x="990600" y="1785535"/>
            <a:chExt cx="2514600" cy="3126448"/>
          </a:xfrm>
        </p:grpSpPr>
        <p:grpSp>
          <p:nvGrpSpPr>
            <p:cNvPr id="9" name="Group 8"/>
            <p:cNvGrpSpPr/>
            <p:nvPr/>
          </p:nvGrpSpPr>
          <p:grpSpPr>
            <a:xfrm>
              <a:off x="990600" y="1785535"/>
              <a:ext cx="2062017" cy="3126448"/>
              <a:chOff x="4147128" y="2664752"/>
              <a:chExt cx="2062017" cy="3126448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5220854" y="4032766"/>
                <a:ext cx="0" cy="1758434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/>
              <p:cNvGrpSpPr/>
              <p:nvPr/>
            </p:nvGrpSpPr>
            <p:grpSpPr>
              <a:xfrm>
                <a:off x="4147128" y="2664752"/>
                <a:ext cx="2062017" cy="1348964"/>
                <a:chOff x="4147128" y="2664752"/>
                <a:chExt cx="2062017" cy="1348964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 flipH="1" flipV="1">
                  <a:off x="4147128" y="2803479"/>
                  <a:ext cx="1069108" cy="946242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Oval 16"/>
                <p:cNvSpPr/>
                <p:nvPr/>
              </p:nvSpPr>
              <p:spPr>
                <a:xfrm>
                  <a:off x="5036127" y="3733800"/>
                  <a:ext cx="304800" cy="2799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 flipV="1">
                  <a:off x="5220854" y="2664752"/>
                  <a:ext cx="988291" cy="106904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TextBox 9"/>
            <p:cNvSpPr txBox="1"/>
            <p:nvPr/>
          </p:nvSpPr>
          <p:spPr>
            <a:xfrm>
              <a:off x="2362200" y="2870504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M= 5kg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676400" y="2132164"/>
              <a:ext cx="734289" cy="382436"/>
              <a:chOff x="1676400" y="2132164"/>
              <a:chExt cx="734289" cy="382436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1676400" y="2138809"/>
                <a:ext cx="355599" cy="3757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2036617" y="2132164"/>
                <a:ext cx="374072" cy="37579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322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Net force on the system and that Net force will cause an acceleration by F=ma. </a:t>
            </a:r>
          </a:p>
          <a:p>
            <a:endParaRPr lang="en-US" dirty="0"/>
          </a:p>
          <a:p>
            <a:r>
              <a:rPr lang="en-US" dirty="0" smtClean="0"/>
              <a:t>Example- a bag 19.6 N Bag of apples is lifted by a grocery clerk with a 29.6 N force.  What is the acceleration of the apples?</a:t>
            </a:r>
          </a:p>
          <a:p>
            <a:r>
              <a:rPr lang="en-US" dirty="0" smtClean="0"/>
              <a:t>A-	Find the net force in each axis.</a:t>
            </a:r>
          </a:p>
          <a:p>
            <a:r>
              <a:rPr lang="en-US" dirty="0" smtClean="0"/>
              <a:t>B-  Find the mass of the object</a:t>
            </a:r>
          </a:p>
          <a:p>
            <a:r>
              <a:rPr lang="en-US" dirty="0" smtClean="0"/>
              <a:t>C-  Use the net force and mass to find acceleration.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 situation is Not in Equilibrium 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elevator that is accelerating down at 3m/s</a:t>
            </a:r>
            <a:r>
              <a:rPr lang="en-US" baseline="30000" dirty="0" smtClean="0"/>
              <a:t>2</a:t>
            </a:r>
            <a:r>
              <a:rPr lang="en-US" dirty="0" smtClean="0"/>
              <a:t>, what will a scale read for a person who has a mass of 60 kg?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701</TotalTime>
  <Words>398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Complex Equilibrium and Non Equilibrium Problems</vt:lpstr>
      <vt:lpstr> Last time…</vt:lpstr>
      <vt:lpstr>When objects are in equilibrium their force vectors can be combined so that they Cancel Out. </vt:lpstr>
      <vt:lpstr>Mathematics Behind Multidirectional Equilibrium</vt:lpstr>
      <vt:lpstr>Resolving to X and Y components</vt:lpstr>
      <vt:lpstr>Example Problem</vt:lpstr>
      <vt:lpstr>Example Problem</vt:lpstr>
      <vt:lpstr>If the situation is Not in Equilibrium then</vt:lpstr>
      <vt:lpstr>Example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Equilibrium and Non Equilibrium Problems</dc:title>
  <dc:creator>Patton, Jeremy</dc:creator>
  <cp:lastModifiedBy>Patton, Jeremy</cp:lastModifiedBy>
  <cp:revision>12</cp:revision>
  <dcterms:created xsi:type="dcterms:W3CDTF">2017-10-11T13:31:34Z</dcterms:created>
  <dcterms:modified xsi:type="dcterms:W3CDTF">2017-10-16T19:15:28Z</dcterms:modified>
</cp:coreProperties>
</file>