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186" name="Google Shape;18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2.2 sec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  <p:sp>
        <p:nvSpPr>
          <p:cNvPr id="199" name="Google Shape;1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Google Shape;20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-0.0035 m/s</a:t>
            </a:r>
            <a:r>
              <a:rPr lang="en-US" sz="1800" b="0" i="0" u="none" strike="noStrike" cap="none" baseline="30000"/>
              <a:t>2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A negative acceleration doesn’t always mean the object is slowing down.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  <p:sp>
        <p:nvSpPr>
          <p:cNvPr id="206" name="Google Shape;20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800" b="0" i="0" u="none" strike="noStrike" cap="none"/>
              <a:t>1.4 m/s and 3.1 m/s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dt" idx="10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ftr" idx="11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576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body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hart" type="txAndChart">
  <p:cSld name="TEXT_AND_CHAR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>
            <a:spLocks noGrp="1"/>
          </p:cNvSpPr>
          <p:nvPr>
            <p:ph type="chart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 rot="5400000">
            <a:off x="4788694" y="2232819"/>
            <a:ext cx="5853112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 rot="5400000">
            <a:off x="826294" y="365919"/>
            <a:ext cx="5853112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1"/>
          </p:nvPr>
        </p:nvSpPr>
        <p:spPr>
          <a:xfrm rot="5400000">
            <a:off x="2535237" y="-20638"/>
            <a:ext cx="4530725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288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241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8763000" cy="5943600"/>
            <a:chOff x="0" y="0"/>
            <a:chExt cx="8763000" cy="5943600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0" y="0"/>
              <a:ext cx="1752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0" y="3505200"/>
              <a:ext cx="8763000" cy="2438400"/>
              <a:chOff x="0" y="3505200"/>
              <a:chExt cx="8763000" cy="2438400"/>
            </a:xfrm>
          </p:grpSpPr>
          <p:sp>
            <p:nvSpPr>
              <p:cNvPr id="13" name="Google Shape;13;p1"/>
              <p:cNvSpPr txBox="1"/>
              <p:nvPr/>
            </p:nvSpPr>
            <p:spPr>
              <a:xfrm>
                <a:off x="990600" y="3505200"/>
                <a:ext cx="7772400" cy="2438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 txBox="1"/>
              <p:nvPr/>
            </p:nvSpPr>
            <p:spPr>
              <a:xfrm>
                <a:off x="1038225" y="3733800"/>
                <a:ext cx="7648575" cy="213836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" name="Google Shape;15;p1"/>
              <p:cNvCxnSpPr/>
              <p:nvPr/>
            </p:nvCxnSpPr>
            <p:spPr>
              <a:xfrm>
                <a:off x="0" y="4876800"/>
                <a:ext cx="990600" cy="0"/>
              </a:xfrm>
              <a:prstGeom prst="straightConnector1">
                <a:avLst/>
              </a:prstGeom>
              <a:noFill/>
              <a:ln w="50800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16" name="Google Shape;16;p1"/>
            <p:cNvGrpSpPr/>
            <p:nvPr/>
          </p:nvGrpSpPr>
          <p:grpSpPr>
            <a:xfrm>
              <a:off x="635000" y="533400"/>
              <a:ext cx="8077200" cy="304800"/>
              <a:chOff x="635000" y="533400"/>
              <a:chExt cx="8077200" cy="304800"/>
            </a:xfrm>
          </p:grpSpPr>
          <p:sp>
            <p:nvSpPr>
              <p:cNvPr id="17" name="Google Shape;17;p1"/>
              <p:cNvSpPr txBox="1"/>
              <p:nvPr/>
            </p:nvSpPr>
            <p:spPr>
              <a:xfrm>
                <a:off x="6273800" y="533400"/>
                <a:ext cx="2438400" cy="3048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8" name="Google Shape;18;p1"/>
              <p:cNvCxnSpPr/>
              <p:nvPr/>
            </p:nvCxnSpPr>
            <p:spPr>
              <a:xfrm>
                <a:off x="635000" y="685800"/>
                <a:ext cx="8077200" cy="0"/>
              </a:xfrm>
              <a:prstGeom prst="straightConnector1">
                <a:avLst/>
              </a:prstGeom>
              <a:noFill/>
              <a:ln w="44450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dt" idx="10"/>
          </p:nvPr>
        </p:nvSpPr>
        <p:spPr>
          <a:xfrm>
            <a:off x="912812" y="625157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ftr" idx="11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0" y="0"/>
            <a:ext cx="8686800" cy="4876800"/>
            <a:chOff x="0" y="0"/>
            <a:chExt cx="8686800" cy="4876800"/>
          </a:xfrm>
        </p:grpSpPr>
        <p:sp>
          <p:nvSpPr>
            <p:cNvPr id="32" name="Google Shape;32;p3"/>
            <p:cNvSpPr txBox="1"/>
            <p:nvPr/>
          </p:nvSpPr>
          <p:spPr>
            <a:xfrm>
              <a:off x="0" y="0"/>
              <a:ext cx="609600" cy="487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3" name="Google Shape;33;p3"/>
            <p:cNvGrpSpPr/>
            <p:nvPr/>
          </p:nvGrpSpPr>
          <p:grpSpPr>
            <a:xfrm>
              <a:off x="381000" y="1417637"/>
              <a:ext cx="8305800" cy="182562"/>
              <a:chOff x="381000" y="1417637"/>
              <a:chExt cx="8305800" cy="182562"/>
            </a:xfrm>
          </p:grpSpPr>
          <p:sp>
            <p:nvSpPr>
              <p:cNvPr id="34" name="Google Shape;34;p3"/>
              <p:cNvSpPr txBox="1"/>
              <p:nvPr/>
            </p:nvSpPr>
            <p:spPr>
              <a:xfrm>
                <a:off x="6858000" y="1417637"/>
                <a:ext cx="1828800" cy="1825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5" name="Google Shape;35;p3"/>
              <p:cNvCxnSpPr/>
              <p:nvPr/>
            </p:nvCxnSpPr>
            <p:spPr>
              <a:xfrm>
                <a:off x="381000" y="1493837"/>
                <a:ext cx="83058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l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86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927" algn="l" rtl="0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ts val="126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dt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cxnSp>
        <p:nvCxnSpPr>
          <p:cNvPr id="41" name="Google Shape;41;p3"/>
          <p:cNvCxnSpPr/>
          <p:nvPr/>
        </p:nvCxnSpPr>
        <p:spPr>
          <a:xfrm>
            <a:off x="0" y="4876800"/>
            <a:ext cx="609600" cy="0"/>
          </a:xfrm>
          <a:prstGeom prst="straightConnector1">
            <a:avLst/>
          </a:prstGeom>
          <a:noFill/>
          <a:ln w="4445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Physics Study Guide</a:t>
            </a:r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600">
                <a:solidFill>
                  <a:srgbClr val="996633"/>
                </a:solidFill>
              </a:rPr>
              <a:t>Acceleration and Kinematics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object’s motion if: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+v   and   +a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+v   and   –a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+v   and    0 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-v    and   +a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-v    and   –a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 0 v   and   +a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16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Kinematic equations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Set of equations that can be used when </a:t>
            </a:r>
            <a:r>
              <a:rPr lang="en-US" sz="2400" b="0" i="0" u="sng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acceleration is constant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to describe an object’s motion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= initial velocity	v = final velocity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= displacement	a = acceleration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 = time elapsed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>
          <a:xfrm>
            <a:off x="838200" y="15240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 = v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+ at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v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= v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+ 2ax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= v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 + ½ at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3200" b="0" i="0" u="none" strike="noStrike" cap="none" baseline="30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x = ½ (v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0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+ v) 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A jet is taking off from the deck of an aircraft carrier.  Starting from rest, the jet is catapulted with a constant acceleration of 31 m/s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 along a straight line and reaches a velocity of 62 m/s.  Find the displacement of the jet.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96" name="Google Shape;196;p28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A speedboat has a constant acceleration of 2 m/s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.  If the initial velocity of the boat is 6 m/s, calculate the displacement after 8 seconds.  What is the final velocity of the boat?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An elevator is initially moving upward at a speed of 12 m/s.  The elevator experiences a constant downward acceleration of magnitude 4 m/s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 for 3 s.  Find the magnitude and direction of the elevator’s final velocity.  How far did it move during the 3 s interval?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A spacecraft is traveling with a velocity of 3250 m/s.  Suddenly the retrorocket is fired, and the craft begins to slow down with an acceleration of 10 m/s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.  What is the velocity of the spacecraft when the displacement of the craft is 215 km, relative to the point where the retrorocket began firing?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Average acceleration</a:t>
            </a:r>
            <a:endParaRPr/>
          </a:p>
          <a:p>
            <a:pPr marL="342900" marR="0" lvl="0" indent="-18288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Rate at which velocity changes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Ratio of change in velocity to corresponding change in time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Avg accel = </a:t>
            </a:r>
            <a:r>
              <a:rPr lang="en-US" sz="2000" b="0" i="0" u="sng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change in velocity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           time for change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 = </a:t>
            </a:r>
            <a:r>
              <a:rPr lang="en-US" sz="2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Δv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Δt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828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52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Usually measured in m/s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but can be any unit of distance over 2 units of time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example – 10 m/s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(every second your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                     velocity changes by 10 m/s)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	- 10 km/hs (every second your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	    velocity changes by 10 km/h)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	-  10 km/sh (every hour your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	    velocity changes by 10 km/s)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18" descr="D:\Chapter_02\Present\Images\Figure02-09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Should include a description of direction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Rule: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if increase in velocity the direction of a is the same as you are going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	if decrease in velocity the direction of a is the opposite of the direction you are going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7" name="Google Shape;147;p20" descr="C:\Documents and Settings\KMYOUNG\Desktop\8-26-2008\LBD02-02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0"/>
            <a:ext cx="76962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Turner’s treadmill runs with a velocity of 1.2 m/s and speeds up at regular intervals during a half-hour workout.  After 25 min, the treadmill has a velocity of 6.5 m/s.  What is the average acceleration of the treadmill during this period?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As the shuttle bus comes to a stop to avoid hitting a dog, it accelerates uniformly at -4.1 m/s</a:t>
            </a:r>
            <a:r>
              <a:rPr lang="en-US" sz="40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40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 as it slows from 9 m/s to 0 m/s.  Find the time interval of acceleration for the bus.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Font typeface="Arial Black"/>
              <a:buNone/>
            </a:pPr>
            <a:r>
              <a:rPr lang="en-US" sz="4800" b="0" i="1" u="none" strike="noStrike" cap="none">
                <a:solidFill>
                  <a:srgbClr val="996633"/>
                </a:solidFill>
                <a:latin typeface="Arial Black"/>
                <a:ea typeface="Arial Black"/>
                <a:cs typeface="Arial Black"/>
                <a:sym typeface="Arial Black"/>
              </a:rPr>
              <a:t>Chapter 2 Section 2</a:t>
            </a:r>
            <a:endParaRPr/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Suppose a treadmill has an average acceleration of 4.7 x 10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-3 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m/s</a:t>
            </a:r>
            <a:r>
              <a:rPr lang="en-US" sz="3600" b="0" i="0" u="none" strike="noStrike" cap="none" baseline="30000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2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ntata One"/>
                <a:ea typeface="Cantata One"/>
                <a:cs typeface="Cantata One"/>
                <a:sym typeface="Cantata One"/>
              </a:rPr>
              <a:t>.  How much does its speed change after 5 min?  If the treadmill’s initial speed is 1.7 m/s, what will its final speed be?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On-screen Show (4:3)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Cantata One</vt:lpstr>
      <vt:lpstr>Arial Black</vt:lpstr>
      <vt:lpstr>Noto Sans Symbols</vt:lpstr>
      <vt:lpstr>Times New Roman</vt:lpstr>
      <vt:lpstr>Arial</vt:lpstr>
      <vt:lpstr>1_Layers</vt:lpstr>
      <vt:lpstr>Layers</vt:lpstr>
      <vt:lpstr>Physics Study Guide</vt:lpstr>
      <vt:lpstr>Chapter 2 Section 2</vt:lpstr>
      <vt:lpstr>Chapter 2 Section 2</vt:lpstr>
      <vt:lpstr>PowerPoint Presentation</vt:lpstr>
      <vt:lpstr>Chapter 2 Section 2</vt:lpstr>
      <vt:lpstr>PowerPoint Presentation</vt:lpstr>
      <vt:lpstr>Chapter 2 Section 2</vt:lpstr>
      <vt:lpstr>Chapter 2 Section 2</vt:lpstr>
      <vt:lpstr>Chapter 2 Section 2</vt:lpstr>
      <vt:lpstr>Chapter 2 Section 2</vt:lpstr>
      <vt:lpstr>Chapter 2 Section 2</vt:lpstr>
      <vt:lpstr>Chapter 2 Section 2</vt:lpstr>
      <vt:lpstr>Chapter 2 Section 2</vt:lpstr>
      <vt:lpstr>Chapter 2 Section 2</vt:lpstr>
      <vt:lpstr>Chapter 2 Section 2</vt:lpstr>
      <vt:lpstr>Chapter 2 Section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Study Guide</dc:title>
  <dc:creator>Patton, Jeremy</dc:creator>
  <cp:lastModifiedBy>Patton, Jeremy</cp:lastModifiedBy>
  <cp:revision>1</cp:revision>
  <dcterms:modified xsi:type="dcterms:W3CDTF">2018-09-04T15:18:43Z</dcterms:modified>
</cp:coreProperties>
</file>